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embeddedFontLst>
    <p:embeddedFont>
      <p:font typeface="Roboto"/>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RobotoMono-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RobotoMono-italic.fntdata"/><Relationship Id="rId14" Type="http://schemas.openxmlformats.org/officeDocument/2006/relationships/slide" Target="slides/slide7.xml"/><Relationship Id="rId36" Type="http://schemas.openxmlformats.org/officeDocument/2006/relationships/font" Target="fonts/RobotoMono-bold.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RobotoMon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2164b0c4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2164b0c4c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42164b0c4c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2164b0c4c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42164b0c4c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42164b0c4c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2164b0c4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2164b0c4c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42164b0c4c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2164b0c4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2164b0c4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42164b0c4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2164b0c4c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42164b0c4c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42164b0c4c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2164b0c4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42164b0c4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42164b0c4c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2164b0c4c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2164b0c4c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42164b0c4c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2164b0c4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42164b0c4c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42164b0c4c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42164b0c4c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42164b0c4c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42164b0c4c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e2797ab2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e2797ab2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3e2797ab2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2" name="Shape 22"/>
        <p:cNvGrpSpPr/>
        <p:nvPr/>
      </p:nvGrpSpPr>
      <p:grpSpPr>
        <a:xfrm>
          <a:off x="0" y="0"/>
          <a:ext cx="0" cy="0"/>
          <a:chOff x="0" y="0"/>
          <a:chExt cx="0" cy="0"/>
        </a:xfrm>
      </p:grpSpPr>
      <p:sp>
        <p:nvSpPr>
          <p:cNvPr id="23" name="Google Shape;23;p1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13"/>
          <p:cNvSpPr/>
          <p:nvPr>
            <p:ph idx="2" type="pic"/>
          </p:nvPr>
        </p:nvSpPr>
        <p:spPr>
          <a:xfrm>
            <a:off x="3799963" y="1743532"/>
            <a:ext cx="2124000" cy="2095028"/>
          </a:xfrm>
          <a:prstGeom prst="rect">
            <a:avLst/>
          </a:prstGeom>
          <a:solidFill>
            <a:srgbClr val="F2F2F2"/>
          </a:solidFill>
          <a:ln>
            <a:noFill/>
          </a:ln>
        </p:spPr>
      </p:sp>
      <p:sp>
        <p:nvSpPr>
          <p:cNvPr id="25" name="Google Shape;25;p13"/>
          <p:cNvSpPr/>
          <p:nvPr>
            <p:ph idx="3" type="pic"/>
          </p:nvPr>
        </p:nvSpPr>
        <p:spPr>
          <a:xfrm>
            <a:off x="6259900" y="1743532"/>
            <a:ext cx="2124000" cy="2095028"/>
          </a:xfrm>
          <a:prstGeom prst="rect">
            <a:avLst/>
          </a:prstGeom>
          <a:solidFill>
            <a:srgbClr val="F2F2F2"/>
          </a:solidFill>
          <a:ln>
            <a:noFill/>
          </a:ln>
        </p:spPr>
      </p:sp>
      <p:sp>
        <p:nvSpPr>
          <p:cNvPr id="26" name="Google Shape;26;p13"/>
          <p:cNvSpPr/>
          <p:nvPr>
            <p:ph idx="4" type="pic"/>
          </p:nvPr>
        </p:nvSpPr>
        <p:spPr>
          <a:xfrm>
            <a:off x="3799963" y="4150301"/>
            <a:ext cx="2124000" cy="2095028"/>
          </a:xfrm>
          <a:prstGeom prst="rect">
            <a:avLst/>
          </a:prstGeom>
          <a:solidFill>
            <a:srgbClr val="F2F2F2"/>
          </a:solidFill>
          <a:ln>
            <a:noFill/>
          </a:ln>
        </p:spPr>
      </p:sp>
      <p:sp>
        <p:nvSpPr>
          <p:cNvPr id="27" name="Google Shape;27;p13"/>
          <p:cNvSpPr/>
          <p:nvPr>
            <p:ph idx="5" type="pic"/>
          </p:nvPr>
        </p:nvSpPr>
        <p:spPr>
          <a:xfrm>
            <a:off x="6259900" y="4150301"/>
            <a:ext cx="2124000" cy="2095028"/>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28" name="Shape 28"/>
        <p:cNvGrpSpPr/>
        <p:nvPr/>
      </p:nvGrpSpPr>
      <p:grpSpPr>
        <a:xfrm>
          <a:off x="0" y="0"/>
          <a:ext cx="0" cy="0"/>
          <a:chOff x="0" y="0"/>
          <a:chExt cx="0" cy="0"/>
        </a:xfrm>
      </p:grpSpPr>
      <p:sp>
        <p:nvSpPr>
          <p:cNvPr id="29" name="Google Shape;29;p14"/>
          <p:cNvSpPr/>
          <p:nvPr>
            <p:ph idx="2" type="pic"/>
          </p:nvPr>
        </p:nvSpPr>
        <p:spPr>
          <a:xfrm>
            <a:off x="0" y="0"/>
            <a:ext cx="12191999" cy="68580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0" name="Shape 30"/>
        <p:cNvGrpSpPr/>
        <p:nvPr/>
      </p:nvGrpSpPr>
      <p:grpSpPr>
        <a:xfrm>
          <a:off x="0" y="0"/>
          <a:ext cx="0" cy="0"/>
          <a:chOff x="0" y="0"/>
          <a:chExt cx="0" cy="0"/>
        </a:xfrm>
      </p:grpSpPr>
      <p:sp>
        <p:nvSpPr>
          <p:cNvPr id="31" name="Google Shape;31;p15"/>
          <p:cNvSpPr/>
          <p:nvPr>
            <p:ph idx="2" type="pic"/>
          </p:nvPr>
        </p:nvSpPr>
        <p:spPr>
          <a:xfrm>
            <a:off x="4630867" y="-8359"/>
            <a:ext cx="3840000" cy="6866359"/>
          </a:xfrm>
          <a:prstGeom prst="rect">
            <a:avLst/>
          </a:prstGeom>
          <a:solidFill>
            <a:srgbClr val="F2F2F2"/>
          </a:solidFill>
          <a:ln>
            <a:noFill/>
          </a:ln>
        </p:spPr>
      </p:sp>
      <p:sp>
        <p:nvSpPr>
          <p:cNvPr id="32" name="Google Shape;32;p15"/>
          <p:cNvSpPr/>
          <p:nvPr/>
        </p:nvSpPr>
        <p:spPr>
          <a:xfrm rot="5400000">
            <a:off x="138000" y="-138000"/>
            <a:ext cx="828000" cy="11040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 name="Google Shape;33;p15"/>
          <p:cNvSpPr/>
          <p:nvPr/>
        </p:nvSpPr>
        <p:spPr>
          <a:xfrm>
            <a:off x="8445501" y="0"/>
            <a:ext cx="37465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34" name="Shape 3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35" name="Shape 35"/>
        <p:cNvGrpSpPr/>
        <p:nvPr/>
      </p:nvGrpSpPr>
      <p:grpSpPr>
        <a:xfrm>
          <a:off x="0" y="0"/>
          <a:ext cx="0" cy="0"/>
          <a:chOff x="0" y="0"/>
          <a:chExt cx="0" cy="0"/>
        </a:xfrm>
      </p:grpSpPr>
      <p:grpSp>
        <p:nvGrpSpPr>
          <p:cNvPr id="36" name="Google Shape;36;p17"/>
          <p:cNvGrpSpPr/>
          <p:nvPr/>
        </p:nvGrpSpPr>
        <p:grpSpPr>
          <a:xfrm>
            <a:off x="7405924" y="441839"/>
            <a:ext cx="3829032" cy="4683741"/>
            <a:chOff x="6446339" y="1280897"/>
            <a:chExt cx="4320717" cy="5285178"/>
          </a:xfrm>
        </p:grpSpPr>
        <p:sp>
          <p:nvSpPr>
            <p:cNvPr id="37" name="Google Shape;37;p17"/>
            <p:cNvSpPr/>
            <p:nvPr/>
          </p:nvSpPr>
          <p:spPr>
            <a:xfrm>
              <a:off x="7360122" y="5629227"/>
              <a:ext cx="2033648" cy="936848"/>
            </a:xfrm>
            <a:custGeom>
              <a:rect b="b" l="l" r="r" t="t"/>
              <a:pathLst>
                <a:path extrusionOk="0" h="390525" w="8477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17"/>
            <p:cNvSpPr/>
            <p:nvPr/>
          </p:nvSpPr>
          <p:spPr>
            <a:xfrm>
              <a:off x="7358820" y="5629227"/>
              <a:ext cx="1987948" cy="913998"/>
            </a:xfrm>
            <a:custGeom>
              <a:rect b="b" l="l" r="r" t="t"/>
              <a:pathLst>
                <a:path extrusionOk="0" h="381000" w="828675">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 name="Google Shape;39;p17"/>
            <p:cNvSpPr/>
            <p:nvPr/>
          </p:nvSpPr>
          <p:spPr>
            <a:xfrm>
              <a:off x="6448412" y="1280897"/>
              <a:ext cx="4318644" cy="4592842"/>
            </a:xfrm>
            <a:custGeom>
              <a:rect b="b" l="l" r="r" t="t"/>
              <a:pathLst>
                <a:path extrusionOk="0" h="1914525" w="18002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 name="Google Shape;40;p17"/>
            <p:cNvSpPr/>
            <p:nvPr/>
          </p:nvSpPr>
          <p:spPr>
            <a:xfrm>
              <a:off x="6464696" y="1280897"/>
              <a:ext cx="4250094" cy="3998744"/>
            </a:xfrm>
            <a:custGeom>
              <a:rect b="b" l="l" r="r" t="t"/>
              <a:pathLst>
                <a:path extrusionOk="0" h="1666875" w="177165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 name="Google Shape;41;p17"/>
            <p:cNvSpPr/>
            <p:nvPr/>
          </p:nvSpPr>
          <p:spPr>
            <a:xfrm>
              <a:off x="6572092" y="1577928"/>
              <a:ext cx="3907345" cy="3404644"/>
            </a:xfrm>
            <a:custGeom>
              <a:rect b="b" l="l" r="r" t="t"/>
              <a:pathLst>
                <a:path extrusionOk="0" h="1419225" w="1628775">
                  <a:moveTo>
                    <a:pt x="1539716" y="1416844"/>
                  </a:moveTo>
                  <a:lnTo>
                    <a:pt x="7144" y="1357789"/>
                  </a:lnTo>
                  <a:lnTo>
                    <a:pt x="57626" y="363379"/>
                  </a:lnTo>
                  <a:lnTo>
                    <a:pt x="1628299" y="7144"/>
                  </a:ln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 name="Google Shape;42;p17"/>
            <p:cNvSpPr/>
            <p:nvPr/>
          </p:nvSpPr>
          <p:spPr>
            <a:xfrm>
              <a:off x="6446339" y="4996281"/>
              <a:ext cx="4044444" cy="868298"/>
            </a:xfrm>
            <a:custGeom>
              <a:rect b="b" l="l" r="r" t="t"/>
              <a:pathLst>
                <a:path extrusionOk="0" h="361950" w="1685925">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 name="Google Shape;43;p17"/>
            <p:cNvSpPr/>
            <p:nvPr/>
          </p:nvSpPr>
          <p:spPr>
            <a:xfrm>
              <a:off x="7715310" y="1593115"/>
              <a:ext cx="2775473" cy="3394037"/>
            </a:xfrm>
            <a:custGeom>
              <a:rect b="b" l="l" r="r" t="t"/>
              <a:pathLst>
                <a:path extrusionOk="0" h="3394037" w="2775473">
                  <a:moveTo>
                    <a:pt x="1425389" y="306593"/>
                  </a:moveTo>
                  <a:lnTo>
                    <a:pt x="2775473" y="0"/>
                  </a:lnTo>
                  <a:lnTo>
                    <a:pt x="2565699" y="3394037"/>
                  </a:lnTo>
                  <a:lnTo>
                    <a:pt x="0" y="3281082"/>
                  </a:lnTo>
                  <a:lnTo>
                    <a:pt x="1425389" y="306593"/>
                  </a:lnTo>
                  <a:close/>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4" name="Google Shape;44;p17"/>
          <p:cNvSpPr/>
          <p:nvPr>
            <p:ph idx="2" type="pic"/>
          </p:nvPr>
        </p:nvSpPr>
        <p:spPr>
          <a:xfrm>
            <a:off x="7501708" y="648150"/>
            <a:ext cx="3485593" cy="3138847"/>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Images &amp; Contents Layout">
  <p:cSld name="16_Images &amp; Contents Layout">
    <p:bg>
      <p:bgPr>
        <a:solidFill>
          <a:schemeClr val="lt1"/>
        </a:solidFill>
      </p:bgPr>
    </p:bg>
    <p:spTree>
      <p:nvGrpSpPr>
        <p:cNvPr id="45" name="Shape 45"/>
        <p:cNvGrpSpPr/>
        <p:nvPr/>
      </p:nvGrpSpPr>
      <p:grpSpPr>
        <a:xfrm>
          <a:off x="0" y="0"/>
          <a:ext cx="0" cy="0"/>
          <a:chOff x="0" y="0"/>
          <a:chExt cx="0" cy="0"/>
        </a:xfrm>
      </p:grpSpPr>
      <p:sp>
        <p:nvSpPr>
          <p:cNvPr id="46" name="Google Shape;46;p18"/>
          <p:cNvSpPr/>
          <p:nvPr>
            <p:ph idx="2" type="pic"/>
          </p:nvPr>
        </p:nvSpPr>
        <p:spPr>
          <a:xfrm>
            <a:off x="9139162" y="1"/>
            <a:ext cx="2863562" cy="3999323"/>
          </a:xfrm>
          <a:prstGeom prst="rect">
            <a:avLst/>
          </a:prstGeom>
          <a:solidFill>
            <a:srgbClr val="F2F2F2"/>
          </a:solidFill>
          <a:ln>
            <a:noFill/>
          </a:ln>
        </p:spPr>
      </p:sp>
      <p:sp>
        <p:nvSpPr>
          <p:cNvPr id="47" name="Google Shape;47;p18"/>
          <p:cNvSpPr/>
          <p:nvPr>
            <p:ph idx="3" type="pic"/>
          </p:nvPr>
        </p:nvSpPr>
        <p:spPr>
          <a:xfrm>
            <a:off x="6122128" y="2870061"/>
            <a:ext cx="2863562" cy="3987939"/>
          </a:xfrm>
          <a:prstGeom prst="rect">
            <a:avLst/>
          </a:prstGeom>
          <a:solidFill>
            <a:srgbClr val="F2F2F2"/>
          </a:solidFill>
          <a:ln>
            <a:noFill/>
          </a:ln>
        </p:spPr>
      </p:sp>
      <p:sp>
        <p:nvSpPr>
          <p:cNvPr id="48" name="Google Shape;48;p18"/>
          <p:cNvSpPr/>
          <p:nvPr/>
        </p:nvSpPr>
        <p:spPr>
          <a:xfrm>
            <a:off x="9139162" y="4114800"/>
            <a:ext cx="2863562" cy="274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 name="Google Shape;49;p18"/>
          <p:cNvSpPr/>
          <p:nvPr/>
        </p:nvSpPr>
        <p:spPr>
          <a:xfrm>
            <a:off x="6122128" y="1"/>
            <a:ext cx="2863562" cy="275458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51" name="Shape 51"/>
        <p:cNvGrpSpPr/>
        <p:nvPr/>
      </p:nvGrpSpPr>
      <p:grpSpPr>
        <a:xfrm>
          <a:off x="0" y="0"/>
          <a:ext cx="0" cy="0"/>
          <a:chOff x="0" y="0"/>
          <a:chExt cx="0" cy="0"/>
        </a:xfrm>
      </p:grpSpPr>
      <p:sp>
        <p:nvSpPr>
          <p:cNvPr id="52" name="Google Shape;52;p20"/>
          <p:cNvSpPr/>
          <p:nvPr/>
        </p:nvSpPr>
        <p:spPr>
          <a:xfrm>
            <a:off x="3880338" y="4567873"/>
            <a:ext cx="4431324" cy="44887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53" name="Google Shape;53;p20"/>
          <p:cNvGrpSpPr/>
          <p:nvPr/>
        </p:nvGrpSpPr>
        <p:grpSpPr>
          <a:xfrm>
            <a:off x="4181510" y="1536176"/>
            <a:ext cx="3966027" cy="3201070"/>
            <a:chOff x="2444748" y="555045"/>
            <a:chExt cx="7282048" cy="5727454"/>
          </a:xfrm>
        </p:grpSpPr>
        <p:sp>
          <p:nvSpPr>
            <p:cNvPr id="54" name="Google Shape;54;p20"/>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20"/>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 name="Google Shape;56;p20"/>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20"/>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 name="Google Shape;58;p20"/>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20"/>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 name="Google Shape;60;p20"/>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 name="Google Shape;61;p20"/>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2" name="Google Shape;62;p20"/>
          <p:cNvGrpSpPr/>
          <p:nvPr/>
        </p:nvGrpSpPr>
        <p:grpSpPr>
          <a:xfrm>
            <a:off x="802991" y="2192794"/>
            <a:ext cx="2744170" cy="2214881"/>
            <a:chOff x="2444748" y="555045"/>
            <a:chExt cx="7282048" cy="5727454"/>
          </a:xfrm>
        </p:grpSpPr>
        <p:sp>
          <p:nvSpPr>
            <p:cNvPr id="63" name="Google Shape;63;p20"/>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 name="Google Shape;64;p20"/>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20"/>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20"/>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20"/>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20"/>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0"/>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20"/>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71" name="Google Shape;71;p20"/>
          <p:cNvGrpSpPr/>
          <p:nvPr/>
        </p:nvGrpSpPr>
        <p:grpSpPr>
          <a:xfrm>
            <a:off x="8753103" y="2192794"/>
            <a:ext cx="2744170" cy="2214881"/>
            <a:chOff x="2444748" y="555045"/>
            <a:chExt cx="7282048" cy="5727454"/>
          </a:xfrm>
        </p:grpSpPr>
        <p:sp>
          <p:nvSpPr>
            <p:cNvPr id="72" name="Google Shape;72;p20"/>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20"/>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p20"/>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0"/>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20"/>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 name="Google Shape;77;p20"/>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 name="Google Shape;78;p20"/>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0"/>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80" name="Google Shape;80;p20"/>
          <p:cNvSpPr/>
          <p:nvPr>
            <p:ph idx="2" type="pic"/>
          </p:nvPr>
        </p:nvSpPr>
        <p:spPr>
          <a:xfrm>
            <a:off x="4290236" y="1690027"/>
            <a:ext cx="3747829" cy="2184495"/>
          </a:xfrm>
          <a:prstGeom prst="rect">
            <a:avLst/>
          </a:prstGeom>
          <a:solidFill>
            <a:srgbClr val="F2F2F2"/>
          </a:solidFill>
          <a:ln>
            <a:noFill/>
          </a:ln>
        </p:spPr>
      </p:sp>
      <p:sp>
        <p:nvSpPr>
          <p:cNvPr id="81" name="Google Shape;81;p20"/>
          <p:cNvSpPr/>
          <p:nvPr>
            <p:ph idx="3" type="pic"/>
          </p:nvPr>
        </p:nvSpPr>
        <p:spPr>
          <a:xfrm>
            <a:off x="918338" y="2295607"/>
            <a:ext cx="2513477" cy="1497642"/>
          </a:xfrm>
          <a:prstGeom prst="rect">
            <a:avLst/>
          </a:prstGeom>
          <a:solidFill>
            <a:srgbClr val="F2F2F2"/>
          </a:solidFill>
          <a:ln>
            <a:noFill/>
          </a:ln>
        </p:spPr>
      </p:sp>
      <p:sp>
        <p:nvSpPr>
          <p:cNvPr id="82" name="Google Shape;82;p20"/>
          <p:cNvSpPr/>
          <p:nvPr>
            <p:ph idx="4" type="pic"/>
          </p:nvPr>
        </p:nvSpPr>
        <p:spPr>
          <a:xfrm>
            <a:off x="8868450" y="2295607"/>
            <a:ext cx="2513477" cy="1497642"/>
          </a:xfrm>
          <a:prstGeom prst="rect">
            <a:avLst/>
          </a:prstGeom>
          <a:solidFill>
            <a:srgbClr val="F2F2F2"/>
          </a:solidFill>
          <a:ln>
            <a:noFill/>
          </a:ln>
        </p:spPr>
      </p:sp>
      <p:sp>
        <p:nvSpPr>
          <p:cNvPr id="83" name="Google Shape;83;p2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85" name="Shape 85"/>
        <p:cNvGrpSpPr/>
        <p:nvPr/>
      </p:nvGrpSpPr>
      <p:grpSpPr>
        <a:xfrm>
          <a:off x="0" y="0"/>
          <a:ext cx="0" cy="0"/>
          <a:chOff x="0" y="0"/>
          <a:chExt cx="0" cy="0"/>
        </a:xfrm>
      </p:grpSpPr>
      <p:sp>
        <p:nvSpPr>
          <p:cNvPr id="86" name="Google Shape;86;p22"/>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3"/>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89" name="Shape 89"/>
        <p:cNvGrpSpPr/>
        <p:nvPr/>
      </p:nvGrpSpPr>
      <p:grpSpPr>
        <a:xfrm>
          <a:off x="0" y="0"/>
          <a:ext cx="0" cy="0"/>
          <a:chOff x="0" y="0"/>
          <a:chExt cx="0" cy="0"/>
        </a:xfrm>
      </p:grpSpPr>
      <p:sp>
        <p:nvSpPr>
          <p:cNvPr id="90" name="Google Shape;90;p24"/>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24"/>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92" name="Google Shape;92;p24"/>
          <p:cNvSpPr/>
          <p:nvPr/>
        </p:nvSpPr>
        <p:spPr>
          <a:xfrm>
            <a:off x="531933" y="1347500"/>
            <a:ext cx="153868" cy="50152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93" name="Google Shape;93;p24"/>
          <p:cNvSpPr/>
          <p:nvPr/>
        </p:nvSpPr>
        <p:spPr>
          <a:xfrm rot="5400000">
            <a:off x="3057177" y="1276653"/>
            <a:ext cx="685849" cy="685148"/>
          </a:xfrm>
          <a:prstGeom prst="halfFrame">
            <a:avLst>
              <a:gd fmla="val 23728" name="adj1"/>
              <a:gd fmla="val 24642" name="adj2"/>
            </a:avLst>
          </a:prstGeom>
          <a:solidFill>
            <a:schemeClr val="lt1">
              <a:alpha val="2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94" name="Google Shape;94;p24"/>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Resize without losing quality</a:t>
            </a:r>
            <a:endParaRPr b="1" i="0" sz="1400" u="none" cap="none" strike="noStrike">
              <a:solidFill>
                <a:schemeClr val="lt1"/>
              </a:solidFill>
              <a:latin typeface="Arial"/>
              <a:ea typeface="Arial"/>
              <a:cs typeface="Arial"/>
              <a:sym typeface="Arial"/>
            </a:endParaRPr>
          </a:p>
        </p:txBody>
      </p:sp>
      <p:sp>
        <p:nvSpPr>
          <p:cNvPr id="95" name="Google Shape;95;p24"/>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Line Color</a:t>
            </a:r>
            <a:endParaRPr b="1" i="0" sz="1400" u="none" cap="none" strike="noStrike">
              <a:solidFill>
                <a:schemeClr val="lt1"/>
              </a:solidFill>
              <a:latin typeface="Arial"/>
              <a:ea typeface="Arial"/>
              <a:cs typeface="Arial"/>
              <a:sym typeface="Arial"/>
            </a:endParaRPr>
          </a:p>
        </p:txBody>
      </p:sp>
      <p:sp>
        <p:nvSpPr>
          <p:cNvPr id="96" name="Google Shape;96;p24"/>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www.allppt.com</a:t>
            </a:r>
            <a:endParaRPr b="0" i="0" sz="1400" u="none" cap="none" strike="noStrike">
              <a:solidFill>
                <a:schemeClr val="lt1"/>
              </a:solidFill>
              <a:latin typeface="Arial"/>
              <a:ea typeface="Arial"/>
              <a:cs typeface="Arial"/>
              <a:sym typeface="Arial"/>
            </a:endParaRPr>
          </a:p>
        </p:txBody>
      </p:sp>
      <p:sp>
        <p:nvSpPr>
          <p:cNvPr id="97" name="Google Shape;97;p24"/>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bg>
      <p:bgPr>
        <a:solidFill>
          <a:schemeClr val="lt1"/>
        </a:solidFill>
      </p:bgPr>
    </p:bg>
    <p:spTree>
      <p:nvGrpSpPr>
        <p:cNvPr id="98" name="Shape 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6" name="Shape 16"/>
        <p:cNvGrpSpPr/>
        <p:nvPr/>
      </p:nvGrpSpPr>
      <p:grpSpPr>
        <a:xfrm>
          <a:off x="0" y="0"/>
          <a:ext cx="0" cy="0"/>
          <a:chOff x="0" y="0"/>
          <a:chExt cx="0" cy="0"/>
        </a:xfrm>
      </p:grpSpPr>
      <p:sp>
        <p:nvSpPr>
          <p:cNvPr id="17" name="Google Shape;17;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www.kaggle.com/code/robinteuwens/precision-vs-recall-optimizing-fraud-costs/notebook%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arifatih-fraud-detection-app-mikqbu.streamlitapp.com/" TargetMode="External"/><Relationship Id="rId4" Type="http://schemas.openxmlformats.org/officeDocument/2006/relationships/image" Target="../media/image3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6"/>
          <p:cNvSpPr txBox="1"/>
          <p:nvPr/>
        </p:nvSpPr>
        <p:spPr>
          <a:xfrm>
            <a:off x="632225" y="3894525"/>
            <a:ext cx="4723800" cy="37557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i="1" lang="en-US" sz="6000">
                <a:solidFill>
                  <a:schemeClr val="lt1"/>
                </a:solidFill>
              </a:rPr>
              <a:t>Fraud Detection</a:t>
            </a:r>
            <a:endParaRPr i="1" sz="6000">
              <a:solidFill>
                <a:schemeClr val="lt1"/>
              </a:solidFill>
            </a:endParaRPr>
          </a:p>
          <a:p>
            <a:pPr indent="0" lvl="0" marL="0" marR="0" rtl="0" algn="l">
              <a:lnSpc>
                <a:spcPct val="100000"/>
              </a:lnSpc>
              <a:spcBef>
                <a:spcPts val="0"/>
              </a:spcBef>
              <a:spcAft>
                <a:spcPts val="0"/>
              </a:spcAft>
              <a:buClr>
                <a:srgbClr val="000000"/>
              </a:buClr>
              <a:buSzPts val="5800"/>
              <a:buFont typeface="Arial"/>
              <a:buNone/>
            </a:pPr>
            <a:r>
              <a:t/>
            </a:r>
            <a:endParaRPr b="1" sz="5800">
              <a:solidFill>
                <a:schemeClr val="lt1"/>
              </a:solidFill>
              <a:latin typeface="Calibri"/>
              <a:ea typeface="Calibri"/>
              <a:cs typeface="Calibri"/>
              <a:sym typeface="Calibri"/>
            </a:endParaRPr>
          </a:p>
        </p:txBody>
      </p:sp>
      <p:sp>
        <p:nvSpPr>
          <p:cNvPr id="104" name="Google Shape;104;p26"/>
          <p:cNvSpPr txBox="1"/>
          <p:nvPr/>
        </p:nvSpPr>
        <p:spPr>
          <a:xfrm>
            <a:off x="22625" y="1357825"/>
            <a:ext cx="925500" cy="2401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1" lang="en-US" sz="15000">
                <a:solidFill>
                  <a:schemeClr val="lt1"/>
                </a:solidFill>
                <a:latin typeface="Calibri"/>
                <a:ea typeface="Calibri"/>
                <a:cs typeface="Calibri"/>
                <a:sym typeface="Calibri"/>
              </a:rPr>
              <a:t>G</a:t>
            </a:r>
            <a:endParaRPr b="0" i="0" sz="15000" u="none" cap="none" strike="noStrike">
              <a:solidFill>
                <a:schemeClr val="lt1"/>
              </a:solidFill>
              <a:latin typeface="Calibri"/>
              <a:ea typeface="Calibri"/>
              <a:cs typeface="Calibri"/>
              <a:sym typeface="Calibri"/>
            </a:endParaRPr>
          </a:p>
        </p:txBody>
      </p:sp>
      <p:sp>
        <p:nvSpPr>
          <p:cNvPr id="105" name="Google Shape;105;p26"/>
          <p:cNvSpPr txBox="1"/>
          <p:nvPr/>
        </p:nvSpPr>
        <p:spPr>
          <a:xfrm>
            <a:off x="1196176" y="2047375"/>
            <a:ext cx="694800" cy="1323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1" lang="en-US" sz="8000">
                <a:solidFill>
                  <a:schemeClr val="lt1"/>
                </a:solidFill>
                <a:latin typeface="Calibri"/>
                <a:ea typeface="Calibri"/>
                <a:cs typeface="Calibri"/>
                <a:sym typeface="Calibri"/>
              </a:rPr>
              <a:t>-</a:t>
            </a:r>
            <a:endParaRPr b="0" i="0" sz="80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nvSpPr>
        <p:spPr>
          <a:xfrm>
            <a:off x="262300" y="54333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sp>
        <p:nvSpPr>
          <p:cNvPr id="301" name="Google Shape;301;p35"/>
          <p:cNvSpPr txBox="1"/>
          <p:nvPr/>
        </p:nvSpPr>
        <p:spPr>
          <a:xfrm>
            <a:off x="3078600" y="245700"/>
            <a:ext cx="6034800" cy="50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50">
                <a:solidFill>
                  <a:schemeClr val="lt1"/>
                </a:solidFill>
              </a:rPr>
              <a:t>Comparing </a:t>
            </a:r>
            <a:r>
              <a:rPr b="1" lang="en-US" sz="2050">
                <a:solidFill>
                  <a:srgbClr val="FF0000"/>
                </a:solidFill>
              </a:rPr>
              <a:t>Fraud</a:t>
            </a:r>
            <a:r>
              <a:rPr lang="en-US" sz="2050">
                <a:solidFill>
                  <a:schemeClr val="lt1"/>
                </a:solidFill>
              </a:rPr>
              <a:t> and </a:t>
            </a:r>
            <a:r>
              <a:rPr b="1" lang="en-US" sz="2050">
                <a:solidFill>
                  <a:srgbClr val="00FF00"/>
                </a:solidFill>
              </a:rPr>
              <a:t>No Fraud</a:t>
            </a:r>
            <a:endParaRPr b="1" sz="2400">
              <a:solidFill>
                <a:srgbClr val="00FF00"/>
              </a:solidFill>
            </a:endParaRPr>
          </a:p>
        </p:txBody>
      </p:sp>
      <p:pic>
        <p:nvPicPr>
          <p:cNvPr id="302" name="Google Shape;302;p35"/>
          <p:cNvPicPr preferRelativeResize="0"/>
          <p:nvPr/>
        </p:nvPicPr>
        <p:blipFill>
          <a:blip r:embed="rId3">
            <a:alphaModFix/>
          </a:blip>
          <a:stretch>
            <a:fillRect/>
          </a:stretch>
        </p:blipFill>
        <p:spPr>
          <a:xfrm>
            <a:off x="3694688" y="1527425"/>
            <a:ext cx="4802626" cy="380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6"/>
          <p:cNvPicPr preferRelativeResize="0"/>
          <p:nvPr/>
        </p:nvPicPr>
        <p:blipFill>
          <a:blip r:embed="rId3">
            <a:alphaModFix/>
          </a:blip>
          <a:stretch>
            <a:fillRect/>
          </a:stretch>
        </p:blipFill>
        <p:spPr>
          <a:xfrm>
            <a:off x="152400" y="1143000"/>
            <a:ext cx="11887201" cy="1863774"/>
          </a:xfrm>
          <a:prstGeom prst="rect">
            <a:avLst/>
          </a:prstGeom>
          <a:noFill/>
          <a:ln>
            <a:noFill/>
          </a:ln>
        </p:spPr>
      </p:pic>
      <p:pic>
        <p:nvPicPr>
          <p:cNvPr id="309" name="Google Shape;309;p36"/>
          <p:cNvPicPr preferRelativeResize="0"/>
          <p:nvPr/>
        </p:nvPicPr>
        <p:blipFill>
          <a:blip r:embed="rId4">
            <a:alphaModFix/>
          </a:blip>
          <a:stretch>
            <a:fillRect/>
          </a:stretch>
        </p:blipFill>
        <p:spPr>
          <a:xfrm>
            <a:off x="152400" y="3006775"/>
            <a:ext cx="11887201" cy="1651151"/>
          </a:xfrm>
          <a:prstGeom prst="rect">
            <a:avLst/>
          </a:prstGeom>
          <a:noFill/>
          <a:ln>
            <a:noFill/>
          </a:ln>
        </p:spPr>
      </p:pic>
      <p:pic>
        <p:nvPicPr>
          <p:cNvPr id="310" name="Google Shape;310;p36"/>
          <p:cNvPicPr preferRelativeResize="0"/>
          <p:nvPr/>
        </p:nvPicPr>
        <p:blipFill>
          <a:blip r:embed="rId5">
            <a:alphaModFix/>
          </a:blip>
          <a:stretch>
            <a:fillRect/>
          </a:stretch>
        </p:blipFill>
        <p:spPr>
          <a:xfrm>
            <a:off x="152400" y="4657925"/>
            <a:ext cx="11887201" cy="1863775"/>
          </a:xfrm>
          <a:prstGeom prst="rect">
            <a:avLst/>
          </a:prstGeom>
          <a:noFill/>
          <a:ln>
            <a:noFill/>
          </a:ln>
        </p:spPr>
      </p:pic>
      <p:sp>
        <p:nvSpPr>
          <p:cNvPr id="311" name="Google Shape;311;p36"/>
          <p:cNvSpPr txBox="1"/>
          <p:nvPr/>
        </p:nvSpPr>
        <p:spPr>
          <a:xfrm>
            <a:off x="3368100" y="344300"/>
            <a:ext cx="5455800" cy="67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350">
                <a:solidFill>
                  <a:schemeClr val="lt1"/>
                </a:solidFill>
                <a:latin typeface="Courier New"/>
                <a:ea typeface="Courier New"/>
                <a:cs typeface="Courier New"/>
                <a:sym typeface="Courier New"/>
              </a:rPr>
              <a:t>We take a quick look at the distribution of our features to get a general idea</a:t>
            </a:r>
            <a:endParaRPr b="1" sz="1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nvSpPr>
        <p:spPr>
          <a:xfrm>
            <a:off x="235150" y="58766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sp>
        <p:nvSpPr>
          <p:cNvPr id="318" name="Google Shape;318;p37"/>
          <p:cNvSpPr txBox="1"/>
          <p:nvPr/>
        </p:nvSpPr>
        <p:spPr>
          <a:xfrm>
            <a:off x="732850" y="723700"/>
            <a:ext cx="7238100" cy="56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US">
                <a:solidFill>
                  <a:schemeClr val="lt1"/>
                </a:solidFill>
                <a:latin typeface="Roboto"/>
                <a:ea typeface="Roboto"/>
                <a:cs typeface="Roboto"/>
                <a:sym typeface="Roboto"/>
              </a:rPr>
              <a:t>We basically have two strategies for Outliers.</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Strategy 1:</a:t>
            </a:r>
            <a:r>
              <a:rPr lang="en-US">
                <a:solidFill>
                  <a:schemeClr val="lt1"/>
                </a:solidFill>
                <a:latin typeface="Roboto"/>
                <a:ea typeface="Roboto"/>
                <a:cs typeface="Roboto"/>
                <a:sym typeface="Roboto"/>
              </a:rPr>
              <a:t> We look at each feature one by one and manually delete over or under a certain value.</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Result of Strategy 1: </a:t>
            </a:r>
            <a:endParaRPr b="1">
              <a:solidFill>
                <a:schemeClr val="lt1"/>
              </a:solidFill>
              <a:latin typeface="Roboto"/>
              <a:ea typeface="Roboto"/>
              <a:cs typeface="Roboto"/>
              <a:sym typeface="Roboto"/>
            </a:endParaRPr>
          </a:p>
          <a:p>
            <a:pPr indent="-317500" lvl="0" marL="457200" rtl="0" algn="l">
              <a:lnSpc>
                <a:spcPct val="115000"/>
              </a:lnSpc>
              <a:spcBef>
                <a:spcPts val="600"/>
              </a:spcBef>
              <a:spcAft>
                <a:spcPts val="0"/>
              </a:spcAft>
              <a:buClr>
                <a:schemeClr val="lt1"/>
              </a:buClr>
              <a:buSzPts val="1400"/>
              <a:buFont typeface="Roboto"/>
              <a:buChar char="●"/>
            </a:pPr>
            <a:r>
              <a:rPr lang="en-US">
                <a:solidFill>
                  <a:schemeClr val="lt1"/>
                </a:solidFill>
                <a:latin typeface="Roboto"/>
                <a:ea typeface="Roboto"/>
                <a:cs typeface="Roboto"/>
                <a:sym typeface="Roboto"/>
              </a:rPr>
              <a:t>In strategy 1 totally 20 row was dropped</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Strategy 2:</a:t>
            </a:r>
            <a:r>
              <a:rPr lang="en-US">
                <a:solidFill>
                  <a:schemeClr val="lt1"/>
                </a:solidFill>
                <a:latin typeface="Roboto"/>
                <a:ea typeface="Roboto"/>
                <a:cs typeface="Roboto"/>
                <a:sym typeface="Roboto"/>
              </a:rPr>
              <a:t> This is a slightly more complex point of view than our first strategy. Because with the function we created, we delete outliers to certain groups, but we only delete outliers that are 0, not 1 that are already less. We have two main reasons for this. First of all, Fraud class is very less and we can't lose our data, which is Fraud. Second, Fraud rate is high in outliers. If we leave Fraud alone in outliers the results of model can be better than the first case.</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Results of Strategy 2: </a:t>
            </a:r>
            <a:endParaRPr>
              <a:solidFill>
                <a:schemeClr val="lt1"/>
              </a:solidFill>
              <a:latin typeface="Roboto"/>
              <a:ea typeface="Roboto"/>
              <a:cs typeface="Roboto"/>
              <a:sym typeface="Roboto"/>
            </a:endParaRPr>
          </a:p>
          <a:p>
            <a:pPr indent="-317500" lvl="0" marL="457200" rtl="0" algn="l">
              <a:lnSpc>
                <a:spcPct val="115000"/>
              </a:lnSpc>
              <a:spcBef>
                <a:spcPts val="600"/>
              </a:spcBef>
              <a:spcAft>
                <a:spcPts val="0"/>
              </a:spcAft>
              <a:buClr>
                <a:schemeClr val="lt1"/>
              </a:buClr>
              <a:buSzPts val="1400"/>
              <a:buFont typeface="Roboto"/>
              <a:buChar char="●"/>
            </a:pPr>
            <a:r>
              <a:rPr lang="en-US">
                <a:solidFill>
                  <a:schemeClr val="lt1"/>
                </a:solidFill>
                <a:latin typeface="Roboto"/>
                <a:ea typeface="Roboto"/>
                <a:cs typeface="Roboto"/>
                <a:sym typeface="Roboto"/>
              </a:rPr>
              <a:t>17056 outlier values were dropped. All of them are class 0 outliers.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It is seemed among the outliers the ratio of class 1 is higher than its ratio in all data.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This means that most of frauds are outlier movements.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The model probably gives better results when we drop only class 0 outliers but it can cause bad results if the model we created is tested on other data. Let's try and see.</a:t>
            </a:r>
            <a:endParaRPr sz="1600">
              <a:solidFill>
                <a:schemeClr val="lt1"/>
              </a:solidFill>
              <a:latin typeface="Roboto"/>
              <a:ea typeface="Roboto"/>
              <a:cs typeface="Roboto"/>
              <a:sym typeface="Roboto"/>
            </a:endParaRPr>
          </a:p>
          <a:p>
            <a:pPr indent="0" lvl="0" marL="0" rtl="0" algn="l">
              <a:spcBef>
                <a:spcPts val="500"/>
              </a:spcBef>
              <a:spcAft>
                <a:spcPts val="0"/>
              </a:spcAft>
              <a:buNone/>
            </a:pPr>
            <a:r>
              <a:t/>
            </a:r>
            <a:endParaRPr/>
          </a:p>
        </p:txBody>
      </p:sp>
      <p:sp>
        <p:nvSpPr>
          <p:cNvPr id="319" name="Google Shape;319;p37"/>
          <p:cNvSpPr txBox="1"/>
          <p:nvPr/>
        </p:nvSpPr>
        <p:spPr>
          <a:xfrm>
            <a:off x="3463200" y="117625"/>
            <a:ext cx="526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rPr>
              <a:t>OUTLIERS</a:t>
            </a:r>
            <a:endParaRPr sz="3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nvSpPr>
        <p:spPr>
          <a:xfrm>
            <a:off x="262300" y="54333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pic>
        <p:nvPicPr>
          <p:cNvPr id="326" name="Google Shape;326;p38"/>
          <p:cNvPicPr preferRelativeResize="0"/>
          <p:nvPr/>
        </p:nvPicPr>
        <p:blipFill>
          <a:blip r:embed="rId3">
            <a:alphaModFix/>
          </a:blip>
          <a:stretch>
            <a:fillRect/>
          </a:stretch>
        </p:blipFill>
        <p:spPr>
          <a:xfrm>
            <a:off x="80625" y="1027650"/>
            <a:ext cx="5980476" cy="3527749"/>
          </a:xfrm>
          <a:prstGeom prst="rect">
            <a:avLst/>
          </a:prstGeom>
          <a:noFill/>
          <a:ln>
            <a:noFill/>
          </a:ln>
        </p:spPr>
      </p:pic>
      <p:pic>
        <p:nvPicPr>
          <p:cNvPr id="327" name="Google Shape;327;p38"/>
          <p:cNvPicPr preferRelativeResize="0"/>
          <p:nvPr/>
        </p:nvPicPr>
        <p:blipFill>
          <a:blip r:embed="rId4">
            <a:alphaModFix/>
          </a:blip>
          <a:stretch>
            <a:fillRect/>
          </a:stretch>
        </p:blipFill>
        <p:spPr>
          <a:xfrm>
            <a:off x="9321050" y="1032900"/>
            <a:ext cx="2646151" cy="3564224"/>
          </a:xfrm>
          <a:prstGeom prst="rect">
            <a:avLst/>
          </a:prstGeom>
          <a:noFill/>
          <a:ln>
            <a:noFill/>
          </a:ln>
        </p:spPr>
      </p:pic>
      <p:pic>
        <p:nvPicPr>
          <p:cNvPr id="328" name="Google Shape;328;p38"/>
          <p:cNvPicPr preferRelativeResize="0"/>
          <p:nvPr/>
        </p:nvPicPr>
        <p:blipFill>
          <a:blip r:embed="rId5">
            <a:alphaModFix/>
          </a:blip>
          <a:stretch>
            <a:fillRect/>
          </a:stretch>
        </p:blipFill>
        <p:spPr>
          <a:xfrm>
            <a:off x="6315150" y="1032902"/>
            <a:ext cx="2782599" cy="3527750"/>
          </a:xfrm>
          <a:prstGeom prst="rect">
            <a:avLst/>
          </a:prstGeom>
          <a:noFill/>
          <a:ln>
            <a:noFill/>
          </a:ln>
        </p:spPr>
      </p:pic>
      <p:sp>
        <p:nvSpPr>
          <p:cNvPr id="329" name="Google Shape;329;p38"/>
          <p:cNvSpPr txBox="1"/>
          <p:nvPr/>
        </p:nvSpPr>
        <p:spPr>
          <a:xfrm>
            <a:off x="6258800" y="497625"/>
            <a:ext cx="28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Grouping by Time (Mean)</a:t>
            </a:r>
            <a:endParaRPr>
              <a:solidFill>
                <a:schemeClr val="lt1"/>
              </a:solidFill>
            </a:endParaRPr>
          </a:p>
        </p:txBody>
      </p:sp>
      <p:sp>
        <p:nvSpPr>
          <p:cNvPr id="330" name="Google Shape;330;p38"/>
          <p:cNvSpPr txBox="1"/>
          <p:nvPr/>
        </p:nvSpPr>
        <p:spPr>
          <a:xfrm>
            <a:off x="1543650" y="497625"/>
            <a:ext cx="311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Grouping by Class (Mean)</a:t>
            </a:r>
            <a:endParaRPr>
              <a:solidFill>
                <a:schemeClr val="lt1"/>
              </a:solidFill>
            </a:endParaRPr>
          </a:p>
        </p:txBody>
      </p:sp>
      <p:sp>
        <p:nvSpPr>
          <p:cNvPr id="331" name="Google Shape;331;p38"/>
          <p:cNvSpPr txBox="1"/>
          <p:nvPr/>
        </p:nvSpPr>
        <p:spPr>
          <a:xfrm>
            <a:off x="9071900" y="497625"/>
            <a:ext cx="28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Grouping by Amount (Mean)</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nvSpPr>
        <p:spPr>
          <a:xfrm>
            <a:off x="262300" y="54333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pic>
        <p:nvPicPr>
          <p:cNvPr id="338" name="Google Shape;338;p39"/>
          <p:cNvPicPr preferRelativeResize="0"/>
          <p:nvPr/>
        </p:nvPicPr>
        <p:blipFill>
          <a:blip r:embed="rId3">
            <a:alphaModFix/>
          </a:blip>
          <a:stretch>
            <a:fillRect/>
          </a:stretch>
        </p:blipFill>
        <p:spPr>
          <a:xfrm>
            <a:off x="1600675" y="1048100"/>
            <a:ext cx="8990652" cy="4385226"/>
          </a:xfrm>
          <a:prstGeom prst="rect">
            <a:avLst/>
          </a:prstGeom>
          <a:noFill/>
          <a:ln>
            <a:noFill/>
          </a:ln>
        </p:spPr>
      </p:pic>
      <p:sp>
        <p:nvSpPr>
          <p:cNvPr id="339" name="Google Shape;339;p39"/>
          <p:cNvSpPr txBox="1"/>
          <p:nvPr/>
        </p:nvSpPr>
        <p:spPr>
          <a:xfrm>
            <a:off x="2047200" y="292175"/>
            <a:ext cx="8097600" cy="71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450">
                <a:solidFill>
                  <a:schemeClr val="lt1"/>
                </a:solidFill>
                <a:latin typeface="Courier New"/>
                <a:ea typeface="Courier New"/>
                <a:cs typeface="Courier New"/>
                <a:sym typeface="Courier New"/>
              </a:rPr>
              <a:t>Since data is very big, only pairplots of some columns were given. In the scatter plots, it is seen that frauds are mostly in the outliers</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nvSpPr>
        <p:spPr>
          <a:xfrm>
            <a:off x="37600" y="5512950"/>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a:t>
            </a:r>
            <a:r>
              <a:rPr b="1" lang="en-US" sz="5400">
                <a:solidFill>
                  <a:schemeClr val="lt1"/>
                </a:solidFill>
              </a:rPr>
              <a:t>3 </a:t>
            </a:r>
            <a:endParaRPr b="1" i="0" sz="5400" u="none" cap="none" strike="noStrike">
              <a:solidFill>
                <a:schemeClr val="lt1"/>
              </a:solidFill>
              <a:latin typeface="Arial"/>
              <a:ea typeface="Arial"/>
              <a:cs typeface="Arial"/>
              <a:sym typeface="Arial"/>
            </a:endParaRPr>
          </a:p>
        </p:txBody>
      </p:sp>
      <p:sp>
        <p:nvSpPr>
          <p:cNvPr id="346" name="Google Shape;346;p40"/>
          <p:cNvSpPr txBox="1"/>
          <p:nvPr/>
        </p:nvSpPr>
        <p:spPr>
          <a:xfrm>
            <a:off x="3463200" y="346225"/>
            <a:ext cx="526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rPr>
              <a:t>SMOTE</a:t>
            </a:r>
            <a:endParaRPr sz="3200">
              <a:solidFill>
                <a:schemeClr val="lt1"/>
              </a:solidFill>
            </a:endParaRPr>
          </a:p>
        </p:txBody>
      </p:sp>
      <p:sp>
        <p:nvSpPr>
          <p:cNvPr id="347" name="Google Shape;347;p40"/>
          <p:cNvSpPr txBox="1"/>
          <p:nvPr/>
        </p:nvSpPr>
        <p:spPr>
          <a:xfrm>
            <a:off x="705700" y="1121775"/>
            <a:ext cx="7238100" cy="30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chemeClr val="lt1"/>
                </a:solidFill>
                <a:latin typeface="Roboto"/>
                <a:ea typeface="Roboto"/>
                <a:cs typeface="Roboto"/>
                <a:sym typeface="Roboto"/>
              </a:rPr>
              <a:t>We basically have two strategies for SMOTE.</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Strategy 1:</a:t>
            </a:r>
            <a:r>
              <a:rPr lang="en-US">
                <a:solidFill>
                  <a:schemeClr val="lt1"/>
                </a:solidFill>
                <a:latin typeface="Roboto"/>
                <a:ea typeface="Roboto"/>
                <a:cs typeface="Roboto"/>
                <a:sym typeface="Roboto"/>
              </a:rPr>
              <a:t> W</a:t>
            </a:r>
            <a:r>
              <a:rPr lang="en-US">
                <a:solidFill>
                  <a:schemeClr val="lt1"/>
                </a:solidFill>
                <a:latin typeface="Roboto"/>
                <a:ea typeface="Roboto"/>
                <a:cs typeface="Roboto"/>
                <a:sym typeface="Roboto"/>
              </a:rPr>
              <a:t>e applied Smote  to all data</a:t>
            </a:r>
            <a:r>
              <a:rPr lang="en-US">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Result of Strategy 1: </a:t>
            </a:r>
            <a:endParaRPr b="1">
              <a:solidFill>
                <a:schemeClr val="lt1"/>
              </a:solidFill>
              <a:latin typeface="Roboto"/>
              <a:ea typeface="Roboto"/>
              <a:cs typeface="Roboto"/>
              <a:sym typeface="Roboto"/>
            </a:endParaRPr>
          </a:p>
          <a:p>
            <a:pPr indent="-317500" lvl="0" marL="457200" rtl="0" algn="l">
              <a:lnSpc>
                <a:spcPct val="115000"/>
              </a:lnSpc>
              <a:spcBef>
                <a:spcPts val="600"/>
              </a:spcBef>
              <a:spcAft>
                <a:spcPts val="0"/>
              </a:spcAft>
              <a:buClr>
                <a:schemeClr val="lt1"/>
              </a:buClr>
              <a:buSzPts val="1400"/>
              <a:buFont typeface="Roboto"/>
              <a:buChar char="●"/>
            </a:pPr>
            <a:r>
              <a:rPr lang="en-US">
                <a:solidFill>
                  <a:schemeClr val="lt1"/>
                </a:solidFill>
                <a:latin typeface="Roboto"/>
                <a:ea typeface="Roboto"/>
                <a:cs typeface="Roboto"/>
                <a:sym typeface="Roboto"/>
              </a:rPr>
              <a:t>We got better scores.</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Strategy 2:</a:t>
            </a:r>
            <a:r>
              <a:rPr lang="en-US">
                <a:solidFill>
                  <a:schemeClr val="lt1"/>
                </a:solidFill>
                <a:latin typeface="Roboto"/>
                <a:ea typeface="Roboto"/>
                <a:cs typeface="Roboto"/>
                <a:sym typeface="Roboto"/>
              </a:rPr>
              <a:t> During our research, we encountered approaches that found the application of Smote to the train dataset more accurate. We also experimented with different points of view. Therefore we applied Smote only train dataset. </a:t>
            </a:r>
            <a:endParaRPr>
              <a:solidFill>
                <a:schemeClr val="lt1"/>
              </a:solidFill>
              <a:latin typeface="Roboto"/>
              <a:ea typeface="Roboto"/>
              <a:cs typeface="Roboto"/>
              <a:sym typeface="Roboto"/>
            </a:endParaRPr>
          </a:p>
          <a:p>
            <a:pPr indent="0" lvl="0" marL="0" rtl="0" algn="l">
              <a:lnSpc>
                <a:spcPct val="115000"/>
              </a:lnSpc>
              <a:spcBef>
                <a:spcPts val="600"/>
              </a:spcBef>
              <a:spcAft>
                <a:spcPts val="0"/>
              </a:spcAft>
              <a:buNone/>
            </a:pPr>
            <a:r>
              <a:rPr b="1" lang="en-US">
                <a:solidFill>
                  <a:schemeClr val="lt1"/>
                </a:solidFill>
                <a:latin typeface="Roboto"/>
                <a:ea typeface="Roboto"/>
                <a:cs typeface="Roboto"/>
                <a:sym typeface="Roboto"/>
              </a:rPr>
              <a:t>Results of Strategy 2: </a:t>
            </a:r>
            <a:endParaRPr>
              <a:solidFill>
                <a:schemeClr val="lt1"/>
              </a:solidFill>
              <a:latin typeface="Roboto"/>
              <a:ea typeface="Roboto"/>
              <a:cs typeface="Roboto"/>
              <a:sym typeface="Roboto"/>
            </a:endParaRPr>
          </a:p>
          <a:p>
            <a:pPr indent="-317500" lvl="0" marL="457200" rtl="0" algn="l">
              <a:lnSpc>
                <a:spcPct val="115000"/>
              </a:lnSpc>
              <a:spcBef>
                <a:spcPts val="600"/>
              </a:spcBef>
              <a:spcAft>
                <a:spcPts val="0"/>
              </a:spcAft>
              <a:buClr>
                <a:schemeClr val="lt1"/>
              </a:buClr>
              <a:buSzPts val="1400"/>
              <a:buFont typeface="Roboto"/>
              <a:buChar char="●"/>
            </a:pPr>
            <a:r>
              <a:rPr lang="en-US">
                <a:solidFill>
                  <a:schemeClr val="lt1"/>
                </a:solidFill>
                <a:latin typeface="Roboto"/>
                <a:ea typeface="Roboto"/>
                <a:cs typeface="Roboto"/>
                <a:sym typeface="Roboto"/>
              </a:rPr>
              <a:t>Our test scores were much lower, as we applied Smote to all data. Therefore, our doubts about the application of Smote have increased.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nvSpPr>
        <p:spPr>
          <a:xfrm>
            <a:off x="-118700" y="58905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a:t>
            </a:r>
            <a:r>
              <a:rPr b="1" lang="en-US" sz="5400">
                <a:solidFill>
                  <a:schemeClr val="lt1"/>
                </a:solidFill>
              </a:rPr>
              <a:t>3 </a:t>
            </a:r>
            <a:endParaRPr b="1" i="0" sz="5400" u="none" cap="none" strike="noStrike">
              <a:solidFill>
                <a:schemeClr val="lt1"/>
              </a:solidFill>
              <a:latin typeface="Arial"/>
              <a:ea typeface="Arial"/>
              <a:cs typeface="Arial"/>
              <a:sym typeface="Arial"/>
            </a:endParaRPr>
          </a:p>
        </p:txBody>
      </p:sp>
      <p:pic>
        <p:nvPicPr>
          <p:cNvPr id="354" name="Google Shape;354;p41"/>
          <p:cNvPicPr preferRelativeResize="0"/>
          <p:nvPr/>
        </p:nvPicPr>
        <p:blipFill>
          <a:blip r:embed="rId3">
            <a:alphaModFix/>
          </a:blip>
          <a:stretch>
            <a:fillRect/>
          </a:stretch>
        </p:blipFill>
        <p:spPr>
          <a:xfrm>
            <a:off x="1403075" y="732425"/>
            <a:ext cx="4237250" cy="2439629"/>
          </a:xfrm>
          <a:prstGeom prst="rect">
            <a:avLst/>
          </a:prstGeom>
          <a:noFill/>
          <a:ln>
            <a:noFill/>
          </a:ln>
        </p:spPr>
      </p:pic>
      <p:pic>
        <p:nvPicPr>
          <p:cNvPr id="355" name="Google Shape;355;p41"/>
          <p:cNvPicPr preferRelativeResize="0"/>
          <p:nvPr/>
        </p:nvPicPr>
        <p:blipFill>
          <a:blip r:embed="rId4">
            <a:alphaModFix/>
          </a:blip>
          <a:stretch>
            <a:fillRect/>
          </a:stretch>
        </p:blipFill>
        <p:spPr>
          <a:xfrm>
            <a:off x="6202050" y="732425"/>
            <a:ext cx="4237244" cy="2439625"/>
          </a:xfrm>
          <a:prstGeom prst="rect">
            <a:avLst/>
          </a:prstGeom>
          <a:noFill/>
          <a:ln>
            <a:noFill/>
          </a:ln>
        </p:spPr>
      </p:pic>
      <p:pic>
        <p:nvPicPr>
          <p:cNvPr id="356" name="Google Shape;356;p41"/>
          <p:cNvPicPr preferRelativeResize="0"/>
          <p:nvPr/>
        </p:nvPicPr>
        <p:blipFill rotWithShape="1">
          <a:blip r:embed="rId5">
            <a:alphaModFix/>
          </a:blip>
          <a:srcRect b="-7089" l="6620" r="0" t="0"/>
          <a:stretch/>
        </p:blipFill>
        <p:spPr>
          <a:xfrm>
            <a:off x="1403075" y="3696200"/>
            <a:ext cx="4237250" cy="2439625"/>
          </a:xfrm>
          <a:prstGeom prst="rect">
            <a:avLst/>
          </a:prstGeom>
          <a:noFill/>
          <a:ln>
            <a:noFill/>
          </a:ln>
        </p:spPr>
      </p:pic>
      <p:pic>
        <p:nvPicPr>
          <p:cNvPr id="357" name="Google Shape;357;p41"/>
          <p:cNvPicPr preferRelativeResize="0"/>
          <p:nvPr/>
        </p:nvPicPr>
        <p:blipFill>
          <a:blip r:embed="rId6">
            <a:alphaModFix/>
          </a:blip>
          <a:stretch>
            <a:fillRect/>
          </a:stretch>
        </p:blipFill>
        <p:spPr>
          <a:xfrm>
            <a:off x="6202050" y="3657600"/>
            <a:ext cx="4237251" cy="2316150"/>
          </a:xfrm>
          <a:prstGeom prst="rect">
            <a:avLst/>
          </a:prstGeom>
          <a:noFill/>
          <a:ln>
            <a:noFill/>
          </a:ln>
        </p:spPr>
      </p:pic>
      <p:sp>
        <p:nvSpPr>
          <p:cNvPr id="358" name="Google Shape;358;p41"/>
          <p:cNvSpPr txBox="1"/>
          <p:nvPr/>
        </p:nvSpPr>
        <p:spPr>
          <a:xfrm>
            <a:off x="1888650" y="253350"/>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SMOTE applied </a:t>
            </a:r>
            <a:r>
              <a:rPr lang="en-US">
                <a:solidFill>
                  <a:schemeClr val="lt1"/>
                </a:solidFill>
              </a:rPr>
              <a:t>to a</a:t>
            </a:r>
            <a:r>
              <a:rPr lang="en-US">
                <a:solidFill>
                  <a:schemeClr val="lt1"/>
                </a:solidFill>
              </a:rPr>
              <a:t>ll data (Recall) </a:t>
            </a:r>
            <a:endParaRPr>
              <a:solidFill>
                <a:schemeClr val="lt1"/>
              </a:solidFill>
            </a:endParaRPr>
          </a:p>
        </p:txBody>
      </p:sp>
      <p:sp>
        <p:nvSpPr>
          <p:cNvPr id="359" name="Google Shape;359;p41"/>
          <p:cNvSpPr txBox="1"/>
          <p:nvPr/>
        </p:nvSpPr>
        <p:spPr>
          <a:xfrm>
            <a:off x="6687625" y="321472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SMOTE</a:t>
            </a:r>
            <a:r>
              <a:rPr lang="en-US">
                <a:solidFill>
                  <a:schemeClr val="lt1"/>
                </a:solidFill>
              </a:rPr>
              <a:t> applied to </a:t>
            </a:r>
            <a:r>
              <a:rPr lang="en-US">
                <a:solidFill>
                  <a:schemeClr val="lt1"/>
                </a:solidFill>
              </a:rPr>
              <a:t>only train </a:t>
            </a:r>
            <a:r>
              <a:rPr lang="en-US">
                <a:solidFill>
                  <a:schemeClr val="lt1"/>
                </a:solidFill>
              </a:rPr>
              <a:t>(F1) </a:t>
            </a:r>
            <a:endParaRPr>
              <a:solidFill>
                <a:schemeClr val="lt1"/>
              </a:solidFill>
            </a:endParaRPr>
          </a:p>
        </p:txBody>
      </p:sp>
      <p:sp>
        <p:nvSpPr>
          <p:cNvPr id="360" name="Google Shape;360;p41"/>
          <p:cNvSpPr txBox="1"/>
          <p:nvPr/>
        </p:nvSpPr>
        <p:spPr>
          <a:xfrm>
            <a:off x="1888650" y="323402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SMOTE</a:t>
            </a:r>
            <a:r>
              <a:rPr lang="en-US">
                <a:solidFill>
                  <a:schemeClr val="lt1"/>
                </a:solidFill>
              </a:rPr>
              <a:t> applied to only train (Recall) </a:t>
            </a:r>
            <a:endParaRPr>
              <a:solidFill>
                <a:schemeClr val="lt1"/>
              </a:solidFill>
            </a:endParaRPr>
          </a:p>
        </p:txBody>
      </p:sp>
      <p:sp>
        <p:nvSpPr>
          <p:cNvPr id="361" name="Google Shape;361;p41"/>
          <p:cNvSpPr txBox="1"/>
          <p:nvPr/>
        </p:nvSpPr>
        <p:spPr>
          <a:xfrm>
            <a:off x="6687625" y="253350"/>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SMOTE</a:t>
            </a:r>
            <a:r>
              <a:rPr lang="en-US">
                <a:solidFill>
                  <a:schemeClr val="lt1"/>
                </a:solidFill>
              </a:rPr>
              <a:t> applied to all data (F1)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nvSpPr>
        <p:spPr>
          <a:xfrm>
            <a:off x="1888650" y="253350"/>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Roboto"/>
                <a:ea typeface="Roboto"/>
                <a:cs typeface="Roboto"/>
                <a:sym typeface="Roboto"/>
              </a:rPr>
              <a:t>Dropped only extreme outliers</a:t>
            </a:r>
            <a:r>
              <a:rPr lang="en-US">
                <a:solidFill>
                  <a:schemeClr val="lt1"/>
                </a:solidFill>
              </a:rPr>
              <a:t> (Recall) </a:t>
            </a:r>
            <a:endParaRPr>
              <a:solidFill>
                <a:schemeClr val="lt1"/>
              </a:solidFill>
            </a:endParaRPr>
          </a:p>
        </p:txBody>
      </p:sp>
      <p:sp>
        <p:nvSpPr>
          <p:cNvPr id="368" name="Google Shape;368;p42"/>
          <p:cNvSpPr txBox="1"/>
          <p:nvPr/>
        </p:nvSpPr>
        <p:spPr>
          <a:xfrm>
            <a:off x="6687625" y="331022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Roboto"/>
                <a:ea typeface="Roboto"/>
                <a:cs typeface="Roboto"/>
                <a:sym typeface="Roboto"/>
              </a:rPr>
              <a:t>Dropped more outliers</a:t>
            </a:r>
            <a:r>
              <a:rPr lang="en-US">
                <a:solidFill>
                  <a:schemeClr val="lt1"/>
                </a:solidFill>
              </a:rPr>
              <a:t> (F1) </a:t>
            </a:r>
            <a:endParaRPr>
              <a:solidFill>
                <a:schemeClr val="lt1"/>
              </a:solidFill>
            </a:endParaRPr>
          </a:p>
        </p:txBody>
      </p:sp>
      <p:sp>
        <p:nvSpPr>
          <p:cNvPr id="369" name="Google Shape;369;p42"/>
          <p:cNvSpPr txBox="1"/>
          <p:nvPr/>
        </p:nvSpPr>
        <p:spPr>
          <a:xfrm>
            <a:off x="1888650" y="3310225"/>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Roboto"/>
                <a:ea typeface="Roboto"/>
                <a:cs typeface="Roboto"/>
                <a:sym typeface="Roboto"/>
              </a:rPr>
              <a:t>Dropped more outliers</a:t>
            </a:r>
            <a:r>
              <a:rPr lang="en-US">
                <a:solidFill>
                  <a:schemeClr val="lt1"/>
                </a:solidFill>
              </a:rPr>
              <a:t> (Recall) </a:t>
            </a:r>
            <a:endParaRPr>
              <a:solidFill>
                <a:schemeClr val="lt1"/>
              </a:solidFill>
            </a:endParaRPr>
          </a:p>
        </p:txBody>
      </p:sp>
      <p:sp>
        <p:nvSpPr>
          <p:cNvPr id="370" name="Google Shape;370;p42"/>
          <p:cNvSpPr txBox="1"/>
          <p:nvPr/>
        </p:nvSpPr>
        <p:spPr>
          <a:xfrm>
            <a:off x="6687625" y="253350"/>
            <a:ext cx="32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Roboto"/>
                <a:ea typeface="Roboto"/>
                <a:cs typeface="Roboto"/>
                <a:sym typeface="Roboto"/>
              </a:rPr>
              <a:t>Dropped only extreme outliers</a:t>
            </a:r>
            <a:r>
              <a:rPr lang="en-US">
                <a:solidFill>
                  <a:schemeClr val="lt1"/>
                </a:solidFill>
              </a:rPr>
              <a:t> </a:t>
            </a:r>
            <a:r>
              <a:rPr lang="en-US">
                <a:solidFill>
                  <a:schemeClr val="lt1"/>
                </a:solidFill>
              </a:rPr>
              <a:t> (F1) </a:t>
            </a:r>
            <a:endParaRPr>
              <a:solidFill>
                <a:schemeClr val="lt1"/>
              </a:solidFill>
            </a:endParaRPr>
          </a:p>
        </p:txBody>
      </p:sp>
      <p:pic>
        <p:nvPicPr>
          <p:cNvPr id="371" name="Google Shape;371;p42"/>
          <p:cNvPicPr preferRelativeResize="0"/>
          <p:nvPr/>
        </p:nvPicPr>
        <p:blipFill>
          <a:blip r:embed="rId3">
            <a:alphaModFix/>
          </a:blip>
          <a:stretch>
            <a:fillRect/>
          </a:stretch>
        </p:blipFill>
        <p:spPr>
          <a:xfrm>
            <a:off x="1403075" y="682575"/>
            <a:ext cx="4237250" cy="2489475"/>
          </a:xfrm>
          <a:prstGeom prst="rect">
            <a:avLst/>
          </a:prstGeom>
          <a:noFill/>
          <a:ln>
            <a:noFill/>
          </a:ln>
        </p:spPr>
      </p:pic>
      <p:pic>
        <p:nvPicPr>
          <p:cNvPr id="372" name="Google Shape;372;p42"/>
          <p:cNvPicPr preferRelativeResize="0"/>
          <p:nvPr/>
        </p:nvPicPr>
        <p:blipFill>
          <a:blip r:embed="rId4">
            <a:alphaModFix/>
          </a:blip>
          <a:stretch>
            <a:fillRect/>
          </a:stretch>
        </p:blipFill>
        <p:spPr>
          <a:xfrm>
            <a:off x="6202050" y="639900"/>
            <a:ext cx="4237250" cy="2532150"/>
          </a:xfrm>
          <a:prstGeom prst="rect">
            <a:avLst/>
          </a:prstGeom>
          <a:noFill/>
          <a:ln>
            <a:noFill/>
          </a:ln>
        </p:spPr>
      </p:pic>
      <p:pic>
        <p:nvPicPr>
          <p:cNvPr id="373" name="Google Shape;373;p42"/>
          <p:cNvPicPr preferRelativeResize="0"/>
          <p:nvPr/>
        </p:nvPicPr>
        <p:blipFill>
          <a:blip r:embed="rId5">
            <a:alphaModFix/>
          </a:blip>
          <a:stretch>
            <a:fillRect/>
          </a:stretch>
        </p:blipFill>
        <p:spPr>
          <a:xfrm>
            <a:off x="1403075" y="3696199"/>
            <a:ext cx="4237250" cy="2144938"/>
          </a:xfrm>
          <a:prstGeom prst="rect">
            <a:avLst/>
          </a:prstGeom>
          <a:noFill/>
          <a:ln>
            <a:noFill/>
          </a:ln>
        </p:spPr>
      </p:pic>
      <p:pic>
        <p:nvPicPr>
          <p:cNvPr id="374" name="Google Shape;374;p42"/>
          <p:cNvPicPr preferRelativeResize="0"/>
          <p:nvPr/>
        </p:nvPicPr>
        <p:blipFill>
          <a:blip r:embed="rId6">
            <a:alphaModFix/>
          </a:blip>
          <a:stretch>
            <a:fillRect/>
          </a:stretch>
        </p:blipFill>
        <p:spPr>
          <a:xfrm>
            <a:off x="6202050" y="3696200"/>
            <a:ext cx="4237250" cy="2144925"/>
          </a:xfrm>
          <a:prstGeom prst="rect">
            <a:avLst/>
          </a:prstGeom>
          <a:noFill/>
          <a:ln>
            <a:noFill/>
          </a:ln>
        </p:spPr>
      </p:pic>
      <p:sp>
        <p:nvSpPr>
          <p:cNvPr id="375" name="Google Shape;375;p42"/>
          <p:cNvSpPr txBox="1"/>
          <p:nvPr/>
        </p:nvSpPr>
        <p:spPr>
          <a:xfrm>
            <a:off x="-118700" y="58905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a:t>
            </a:r>
            <a:r>
              <a:rPr b="1" lang="en-US" sz="5400">
                <a:solidFill>
                  <a:schemeClr val="lt1"/>
                </a:solidFill>
              </a:rPr>
              <a:t>3</a:t>
            </a:r>
            <a:r>
              <a:rPr b="1" lang="en-US" sz="5400">
                <a:solidFill>
                  <a:schemeClr val="lt1"/>
                </a:solidFill>
              </a:rPr>
              <a:t> </a:t>
            </a:r>
            <a:endParaRPr b="1" i="0" sz="5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3"/>
          <p:cNvPicPr preferRelativeResize="0"/>
          <p:nvPr/>
        </p:nvPicPr>
        <p:blipFill>
          <a:blip r:embed="rId3">
            <a:alphaModFix/>
          </a:blip>
          <a:stretch>
            <a:fillRect/>
          </a:stretch>
        </p:blipFill>
        <p:spPr>
          <a:xfrm>
            <a:off x="550500" y="1402375"/>
            <a:ext cx="5312300" cy="3421100"/>
          </a:xfrm>
          <a:prstGeom prst="rect">
            <a:avLst/>
          </a:prstGeom>
          <a:noFill/>
          <a:ln>
            <a:noFill/>
          </a:ln>
        </p:spPr>
      </p:pic>
      <p:pic>
        <p:nvPicPr>
          <p:cNvPr id="382" name="Google Shape;382;p43"/>
          <p:cNvPicPr preferRelativeResize="0"/>
          <p:nvPr/>
        </p:nvPicPr>
        <p:blipFill>
          <a:blip r:embed="rId4">
            <a:alphaModFix/>
          </a:blip>
          <a:stretch>
            <a:fillRect/>
          </a:stretch>
        </p:blipFill>
        <p:spPr>
          <a:xfrm>
            <a:off x="6317550" y="1402375"/>
            <a:ext cx="5312300" cy="3421100"/>
          </a:xfrm>
          <a:prstGeom prst="rect">
            <a:avLst/>
          </a:prstGeom>
          <a:noFill/>
          <a:ln>
            <a:noFill/>
          </a:ln>
        </p:spPr>
      </p:pic>
      <p:sp>
        <p:nvSpPr>
          <p:cNvPr id="383" name="Google Shape;383;p43"/>
          <p:cNvSpPr txBox="1"/>
          <p:nvPr/>
        </p:nvSpPr>
        <p:spPr>
          <a:xfrm>
            <a:off x="1284750" y="913800"/>
            <a:ext cx="41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rPr>
              <a:t>Scores without SMOTE (Recall)</a:t>
            </a:r>
            <a:endParaRPr b="1">
              <a:solidFill>
                <a:schemeClr val="lt1"/>
              </a:solidFill>
            </a:endParaRPr>
          </a:p>
        </p:txBody>
      </p:sp>
      <p:sp>
        <p:nvSpPr>
          <p:cNvPr id="384" name="Google Shape;384;p43"/>
          <p:cNvSpPr txBox="1"/>
          <p:nvPr/>
        </p:nvSpPr>
        <p:spPr>
          <a:xfrm>
            <a:off x="6879250" y="913800"/>
            <a:ext cx="41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rPr>
              <a:t>Scores without SMOTE (F1)</a:t>
            </a:r>
            <a:endParaRPr b="1">
              <a:solidFill>
                <a:schemeClr val="lt1"/>
              </a:solidFill>
            </a:endParaRPr>
          </a:p>
        </p:txBody>
      </p:sp>
      <p:sp>
        <p:nvSpPr>
          <p:cNvPr id="385" name="Google Shape;385;p43"/>
          <p:cNvSpPr txBox="1"/>
          <p:nvPr/>
        </p:nvSpPr>
        <p:spPr>
          <a:xfrm>
            <a:off x="-118700" y="58905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a:t>
            </a:r>
            <a:r>
              <a:rPr b="1" lang="en-US" sz="5400">
                <a:solidFill>
                  <a:schemeClr val="lt1"/>
                </a:solidFill>
              </a:rPr>
              <a:t>3</a:t>
            </a:r>
            <a:r>
              <a:rPr b="1" lang="en-US" sz="5400">
                <a:solidFill>
                  <a:schemeClr val="lt1"/>
                </a:solidFill>
              </a:rPr>
              <a:t> </a:t>
            </a:r>
            <a:endParaRPr b="1" i="0" sz="5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4"/>
          <p:cNvSpPr txBox="1"/>
          <p:nvPr/>
        </p:nvSpPr>
        <p:spPr>
          <a:xfrm>
            <a:off x="3383775" y="513675"/>
            <a:ext cx="7518600" cy="625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b="1" lang="en-US" sz="1500">
                <a:solidFill>
                  <a:schemeClr val="lt1"/>
                </a:solidFill>
                <a:latin typeface="Roboto"/>
                <a:ea typeface="Roboto"/>
                <a:cs typeface="Roboto"/>
                <a:sym typeface="Roboto"/>
              </a:rPr>
              <a:t>Conclusion</a:t>
            </a:r>
            <a:endParaRPr b="1" sz="1500">
              <a:solidFill>
                <a:schemeClr val="lt1"/>
              </a:solidFill>
              <a:latin typeface="Roboto"/>
              <a:ea typeface="Roboto"/>
              <a:cs typeface="Roboto"/>
              <a:sym typeface="Roboto"/>
            </a:endParaRPr>
          </a:p>
          <a:p>
            <a:pPr indent="-311150" lvl="0" marL="457200" rtl="0" algn="l">
              <a:lnSpc>
                <a:spcPct val="115000"/>
              </a:lnSpc>
              <a:spcBef>
                <a:spcPts val="60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Evaluation based on the recall and F1 scores.</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There is a tradeoff between precison and recall in fraud analysis. There is a cost of fraud. But also there is a cost of false frauds (positives). (the cost of human labour for investigating the flagged transactions) In the article, "</a:t>
            </a:r>
            <a:r>
              <a:rPr b="1" lang="en-US" sz="1300" u="sng">
                <a:solidFill>
                  <a:schemeClr val="lt1"/>
                </a:solidFill>
                <a:latin typeface="Roboto"/>
                <a:ea typeface="Roboto"/>
                <a:cs typeface="Roboto"/>
                <a:sym typeface="Roboto"/>
                <a:hlinkClick r:id="rId3">
                  <a:extLst>
                    <a:ext uri="{A12FA001-AC4F-418D-AE19-62706E023703}">
                      <ahyp:hlinkClr val="tx"/>
                    </a:ext>
                  </a:extLst>
                </a:hlinkClick>
              </a:rPr>
              <a:t>https://www.kaggle.com/code/robinteuwens/precision-vs-recall-optimizing-fraud-costs/notebook"</a:t>
            </a:r>
            <a:r>
              <a:rPr b="1" lang="en-US" sz="1300">
                <a:solidFill>
                  <a:schemeClr val="lt1"/>
                </a:solidFill>
                <a:latin typeface="Roboto"/>
                <a:ea typeface="Roboto"/>
                <a:cs typeface="Roboto"/>
                <a:sym typeface="Roboto"/>
              </a:rPr>
              <a:t> it is said that "reducing the false negative rate (catching a fraud transaction) is 70 times as important as reducing the false positive rate." So according to this article recall is more important.</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Models applied to smote data (smote both applied to train and test) gave the best results. Recall, Precision and F1 scores of these models were almost 1.</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But these model are not seem very reliable. Because the scores of the models applied to smote data (only train data) was not good. Especially, precison scores of these models were very low. In many article, it is expressed that smote should be applied to only train data to avoid data leakage.</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For these reasons machine and deep learning models were applied directly to dataframes that we created.</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The models applied to the dataframe which was dropped more outliers (17056), gave better results that the dataframe which was dropped only extreme outliers (20). This was an expected result, as the rate of frauds is higher in outliers. However, if this is considered as directing the model, the results of the model may not be good on other data. But in any case, the recall result is expected to be good.</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Scores of smote models are very high and close to each other. Best of them is deep learning model.</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US" sz="1300">
                <a:solidFill>
                  <a:schemeClr val="lt1"/>
                </a:solidFill>
                <a:latin typeface="Roboto"/>
                <a:ea typeface="Roboto"/>
                <a:cs typeface="Roboto"/>
                <a:sym typeface="Roboto"/>
              </a:rPr>
              <a:t>The best scores also is deep learning model in without smote datas. But also scores of XGB and Catboost is good.</a:t>
            </a:r>
            <a:endParaRPr sz="1500">
              <a:solidFill>
                <a:schemeClr val="lt1"/>
              </a:solidFill>
            </a:endParaRPr>
          </a:p>
        </p:txBody>
      </p:sp>
      <p:sp>
        <p:nvSpPr>
          <p:cNvPr id="392" name="Google Shape;392;p44"/>
          <p:cNvSpPr txBox="1"/>
          <p:nvPr/>
        </p:nvSpPr>
        <p:spPr>
          <a:xfrm>
            <a:off x="-118700" y="58905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a:t>
            </a:r>
            <a:r>
              <a:rPr b="1" lang="en-US" sz="5400">
                <a:solidFill>
                  <a:schemeClr val="lt1"/>
                </a:solidFill>
              </a:rPr>
              <a:t>3 </a:t>
            </a:r>
            <a:endParaRPr b="1" i="0" sz="5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7"/>
          <p:cNvSpPr txBox="1"/>
          <p:nvPr/>
        </p:nvSpPr>
        <p:spPr>
          <a:xfrm>
            <a:off x="6498477" y="1836303"/>
            <a:ext cx="47772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i="0" lang="en-US" sz="4500" u="none" cap="none" strike="noStrike">
                <a:solidFill>
                  <a:srgbClr val="FFFFFF"/>
                </a:solidFill>
                <a:latin typeface="Arial"/>
                <a:ea typeface="Arial"/>
                <a:cs typeface="Arial"/>
                <a:sym typeface="Arial"/>
              </a:rPr>
              <a:t>Group Members</a:t>
            </a:r>
            <a:endParaRPr b="1" i="0" sz="4500" u="none" cap="none" strike="noStrike">
              <a:solidFill>
                <a:srgbClr val="FFFFFF"/>
              </a:solidFill>
              <a:latin typeface="Arial"/>
              <a:ea typeface="Arial"/>
              <a:cs typeface="Arial"/>
              <a:sym typeface="Arial"/>
            </a:endParaRPr>
          </a:p>
        </p:txBody>
      </p:sp>
      <p:sp>
        <p:nvSpPr>
          <p:cNvPr id="111" name="Google Shape;111;p27"/>
          <p:cNvSpPr txBox="1"/>
          <p:nvPr/>
        </p:nvSpPr>
        <p:spPr>
          <a:xfrm>
            <a:off x="6599877" y="4207853"/>
            <a:ext cx="47772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i="0" lang="en-US" sz="4500" u="none" cap="none" strike="noStrike">
                <a:solidFill>
                  <a:srgbClr val="FFFFFF"/>
                </a:solidFill>
                <a:latin typeface="Arial"/>
                <a:ea typeface="Arial"/>
                <a:cs typeface="Arial"/>
                <a:sym typeface="Arial"/>
              </a:rPr>
              <a:t>Group Mentor</a:t>
            </a:r>
            <a:endParaRPr b="1" i="0" sz="4500" u="none" cap="none" strike="noStrike">
              <a:solidFill>
                <a:srgbClr val="FFFFFF"/>
              </a:solidFill>
              <a:latin typeface="Arial"/>
              <a:ea typeface="Arial"/>
              <a:cs typeface="Arial"/>
              <a:sym typeface="Arial"/>
            </a:endParaRPr>
          </a:p>
        </p:txBody>
      </p:sp>
      <p:sp>
        <p:nvSpPr>
          <p:cNvPr id="112" name="Google Shape;112;p27"/>
          <p:cNvSpPr txBox="1"/>
          <p:nvPr/>
        </p:nvSpPr>
        <p:spPr>
          <a:xfrm>
            <a:off x="8115750" y="4992950"/>
            <a:ext cx="1328400" cy="379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rPr lang="en-US" sz="1867">
                <a:solidFill>
                  <a:srgbClr val="FFFFFF"/>
                </a:solidFill>
              </a:rPr>
              <a:t>Mary </a:t>
            </a:r>
            <a:endParaRPr b="0" i="0" sz="1867" u="none" cap="none" strike="noStrike">
              <a:solidFill>
                <a:srgbClr val="FFFFFF"/>
              </a:solidFill>
              <a:latin typeface="Arial"/>
              <a:ea typeface="Arial"/>
              <a:cs typeface="Arial"/>
              <a:sym typeface="Arial"/>
            </a:endParaRPr>
          </a:p>
        </p:txBody>
      </p:sp>
      <p:sp>
        <p:nvSpPr>
          <p:cNvPr id="113" name="Google Shape;113;p27"/>
          <p:cNvSpPr txBox="1"/>
          <p:nvPr/>
        </p:nvSpPr>
        <p:spPr>
          <a:xfrm>
            <a:off x="7437176" y="2644050"/>
            <a:ext cx="24609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800"/>
              <a:buFont typeface="Arial"/>
              <a:buNone/>
            </a:pPr>
            <a:r>
              <a:rPr b="1" lang="en-US" sz="2400">
                <a:solidFill>
                  <a:schemeClr val="lt2"/>
                </a:solidFill>
                <a:latin typeface="Calibri"/>
                <a:ea typeface="Calibri"/>
                <a:cs typeface="Calibri"/>
                <a:sym typeface="Calibri"/>
              </a:rPr>
              <a:t>D1161 - Samet</a:t>
            </a:r>
            <a:endParaRPr b="1" sz="2400">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5800"/>
              <a:buFont typeface="Arial"/>
              <a:buNone/>
            </a:pPr>
            <a:r>
              <a:rPr b="1" lang="en-US" sz="2400">
                <a:solidFill>
                  <a:schemeClr val="lt2"/>
                </a:solidFill>
                <a:latin typeface="Calibri"/>
                <a:ea typeface="Calibri"/>
                <a:cs typeface="Calibri"/>
                <a:sym typeface="Calibri"/>
              </a:rPr>
              <a:t>D1366 - Necip</a:t>
            </a:r>
            <a:endParaRPr b="1" sz="2400">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5800"/>
              <a:buFont typeface="Arial"/>
              <a:buNone/>
            </a:pPr>
            <a:r>
              <a:rPr b="1" lang="en-US" sz="2400">
                <a:solidFill>
                  <a:schemeClr val="lt2"/>
                </a:solidFill>
                <a:latin typeface="Calibri"/>
                <a:ea typeface="Calibri"/>
                <a:cs typeface="Calibri"/>
                <a:sym typeface="Calibri"/>
              </a:rPr>
              <a:t>D1404 - Selin</a:t>
            </a:r>
            <a:endParaRPr b="1" sz="2400">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5800"/>
              <a:buFont typeface="Arial"/>
              <a:buNone/>
            </a:pPr>
            <a:r>
              <a:rPr b="1" lang="en-US" sz="2400">
                <a:solidFill>
                  <a:schemeClr val="lt2"/>
                </a:solidFill>
                <a:latin typeface="Calibri"/>
                <a:ea typeface="Calibri"/>
                <a:cs typeface="Calibri"/>
                <a:sym typeface="Calibri"/>
              </a:rPr>
              <a:t>D1649 - Fatih</a:t>
            </a:r>
            <a:endParaRPr b="1" sz="2400">
              <a:solidFill>
                <a:schemeClr val="lt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nvSpPr>
        <p:spPr>
          <a:xfrm>
            <a:off x="173596" y="5774621"/>
            <a:ext cx="3092100" cy="9234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lt1"/>
                </a:solidFill>
                <a:latin typeface="Arial"/>
                <a:ea typeface="Arial"/>
                <a:cs typeface="Arial"/>
                <a:sym typeface="Arial"/>
              </a:rPr>
              <a:t>STEP 4</a:t>
            </a:r>
            <a:endParaRPr b="0" i="0" sz="5400" u="none" cap="none" strike="noStrike">
              <a:solidFill>
                <a:schemeClr val="lt1"/>
              </a:solidFill>
              <a:latin typeface="Arial"/>
              <a:ea typeface="Arial"/>
              <a:cs typeface="Arial"/>
              <a:sym typeface="Arial"/>
            </a:endParaRPr>
          </a:p>
        </p:txBody>
      </p:sp>
      <p:sp>
        <p:nvSpPr>
          <p:cNvPr id="398" name="Google Shape;398;p45"/>
          <p:cNvSpPr txBox="1"/>
          <p:nvPr/>
        </p:nvSpPr>
        <p:spPr>
          <a:xfrm>
            <a:off x="5117197" y="259800"/>
            <a:ext cx="5453100" cy="1446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lt1"/>
                </a:solidFill>
              </a:rPr>
              <a:t>MODEL DEPLOYMENT</a:t>
            </a:r>
            <a:endParaRPr b="1" i="0" sz="4800" u="none" cap="none" strike="noStrike">
              <a:solidFill>
                <a:schemeClr val="lt1"/>
              </a:solidFill>
              <a:latin typeface="Arial"/>
              <a:ea typeface="Arial"/>
              <a:cs typeface="Arial"/>
              <a:sym typeface="Arial"/>
            </a:endParaRPr>
          </a:p>
        </p:txBody>
      </p:sp>
      <p:sp>
        <p:nvSpPr>
          <p:cNvPr id="399" name="Google Shape;399;p45"/>
          <p:cNvSpPr txBox="1"/>
          <p:nvPr/>
        </p:nvSpPr>
        <p:spPr>
          <a:xfrm>
            <a:off x="5117200" y="1800425"/>
            <a:ext cx="606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hlink"/>
                </a:solidFill>
                <a:uFill>
                  <a:noFill/>
                </a:uFill>
                <a:hlinkClick r:id="rId3"/>
              </a:rPr>
              <a:t>https://arifatih-fraud-detection-app-mikqbu.streamlitapp.com/</a:t>
            </a:r>
            <a:endParaRPr b="1" sz="1600">
              <a:solidFill>
                <a:schemeClr val="lt1"/>
              </a:solidFill>
            </a:endParaRPr>
          </a:p>
        </p:txBody>
      </p:sp>
      <p:pic>
        <p:nvPicPr>
          <p:cNvPr id="400" name="Google Shape;400;p45"/>
          <p:cNvPicPr preferRelativeResize="0"/>
          <p:nvPr/>
        </p:nvPicPr>
        <p:blipFill>
          <a:blip r:embed="rId4">
            <a:alphaModFix/>
          </a:blip>
          <a:stretch>
            <a:fillRect/>
          </a:stretch>
        </p:blipFill>
        <p:spPr>
          <a:xfrm>
            <a:off x="152400" y="190000"/>
            <a:ext cx="4244675" cy="5681824"/>
          </a:xfrm>
          <a:prstGeom prst="rect">
            <a:avLst/>
          </a:prstGeom>
          <a:noFill/>
          <a:ln>
            <a:noFill/>
          </a:ln>
        </p:spPr>
      </p:pic>
      <p:pic>
        <p:nvPicPr>
          <p:cNvPr id="401" name="Google Shape;401;p45"/>
          <p:cNvPicPr preferRelativeResize="0"/>
          <p:nvPr/>
        </p:nvPicPr>
        <p:blipFill>
          <a:blip r:embed="rId5">
            <a:alphaModFix/>
          </a:blip>
          <a:stretch>
            <a:fillRect/>
          </a:stretch>
        </p:blipFill>
        <p:spPr>
          <a:xfrm>
            <a:off x="4469450" y="2415675"/>
            <a:ext cx="7599899" cy="345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6"/>
          <p:cNvSpPr txBox="1"/>
          <p:nvPr/>
        </p:nvSpPr>
        <p:spPr>
          <a:xfrm>
            <a:off x="5705272" y="3743075"/>
            <a:ext cx="5453100" cy="769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lt1"/>
                </a:solidFill>
              </a:rPr>
              <a:t>NOTEBOOK</a:t>
            </a:r>
            <a:endParaRPr b="1" i="0" sz="4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400"/>
              <a:t>FEEDBACKS</a:t>
            </a:r>
            <a:endParaRPr sz="4200"/>
          </a:p>
        </p:txBody>
      </p:sp>
      <p:sp>
        <p:nvSpPr>
          <p:cNvPr id="412" name="Google Shape;412;p47"/>
          <p:cNvSpPr/>
          <p:nvPr/>
        </p:nvSpPr>
        <p:spPr>
          <a:xfrm>
            <a:off x="-14032" y="1882020"/>
            <a:ext cx="4727762" cy="2656337"/>
          </a:xfrm>
          <a:custGeom>
            <a:rect b="b" l="l" r="r" t="t"/>
            <a:pathLst>
              <a:path extrusionOk="0" h="5325757" w="9478806">
                <a:moveTo>
                  <a:pt x="0" y="5325757"/>
                </a:moveTo>
                <a:lnTo>
                  <a:pt x="4960434" y="5309946"/>
                </a:lnTo>
                <a:cubicBezTo>
                  <a:pt x="4896444" y="5002707"/>
                  <a:pt x="4881332" y="4564685"/>
                  <a:pt x="4659438" y="4337913"/>
                </a:cubicBezTo>
                <a:cubicBezTo>
                  <a:pt x="4561902" y="4218431"/>
                  <a:pt x="3857204" y="4625644"/>
                  <a:pt x="3554842" y="4411066"/>
                </a:cubicBezTo>
                <a:cubicBezTo>
                  <a:pt x="3232973" y="4162349"/>
                  <a:pt x="3489006" y="3833165"/>
                  <a:pt x="3415854" y="3745382"/>
                </a:cubicBezTo>
                <a:cubicBezTo>
                  <a:pt x="3357332" y="3696614"/>
                  <a:pt x="3254232" y="3646108"/>
                  <a:pt x="3240289" y="3599078"/>
                </a:cubicBezTo>
                <a:cubicBezTo>
                  <a:pt x="3221144" y="3557625"/>
                  <a:pt x="3247266" y="3507120"/>
                  <a:pt x="3277915" y="3470193"/>
                </a:cubicBezTo>
                <a:lnTo>
                  <a:pt x="3177241" y="3362205"/>
                </a:lnTo>
                <a:cubicBezTo>
                  <a:pt x="3134775" y="3284755"/>
                  <a:pt x="3250742" y="3157511"/>
                  <a:pt x="3280703" y="3057428"/>
                </a:cubicBezTo>
                <a:cubicBezTo>
                  <a:pt x="3133578" y="2977878"/>
                  <a:pt x="2895919" y="2939068"/>
                  <a:pt x="2839329" y="2818778"/>
                </a:cubicBezTo>
                <a:cubicBezTo>
                  <a:pt x="2790886" y="2691462"/>
                  <a:pt x="3321867" y="2374024"/>
                  <a:pt x="3386593" y="1975104"/>
                </a:cubicBezTo>
                <a:cubicBezTo>
                  <a:pt x="3336352" y="266534"/>
                  <a:pt x="4752773" y="11046"/>
                  <a:pt x="5354382" y="0"/>
                </a:cubicBezTo>
                <a:cubicBezTo>
                  <a:pt x="6336948" y="-24"/>
                  <a:pt x="7917045" y="647274"/>
                  <a:pt x="7432949" y="2543951"/>
                </a:cubicBezTo>
                <a:cubicBezTo>
                  <a:pt x="7246569" y="3037075"/>
                  <a:pt x="6682229" y="3622783"/>
                  <a:pt x="6751585" y="3928262"/>
                </a:cubicBezTo>
                <a:cubicBezTo>
                  <a:pt x="6822661" y="4327448"/>
                  <a:pt x="7066799" y="4955448"/>
                  <a:pt x="7174089" y="5313893"/>
                </a:cubicBezTo>
                <a:cubicBezTo>
                  <a:pt x="7573485" y="5320190"/>
                  <a:pt x="8283636" y="5316918"/>
                  <a:pt x="9478806" y="5313143"/>
                </a:cubicBezTo>
              </a:path>
            </a:pathLst>
          </a:cu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Arial"/>
              <a:ea typeface="Arial"/>
              <a:cs typeface="Arial"/>
              <a:sym typeface="Arial"/>
            </a:endParaRPr>
          </a:p>
        </p:txBody>
      </p:sp>
      <p:sp>
        <p:nvSpPr>
          <p:cNvPr id="413" name="Google Shape;413;p47"/>
          <p:cNvSpPr/>
          <p:nvPr/>
        </p:nvSpPr>
        <p:spPr>
          <a:xfrm>
            <a:off x="4708795" y="1882020"/>
            <a:ext cx="3466610" cy="2651418"/>
          </a:xfrm>
          <a:custGeom>
            <a:rect b="b" l="l" r="r" t="t"/>
            <a:pathLst>
              <a:path extrusionOk="0" h="5315896" w="6950292">
                <a:moveTo>
                  <a:pt x="0" y="5315896"/>
                </a:moveTo>
                <a:lnTo>
                  <a:pt x="2215850" y="5309946"/>
                </a:lnTo>
                <a:cubicBezTo>
                  <a:pt x="2151860" y="5002707"/>
                  <a:pt x="2136748" y="4564685"/>
                  <a:pt x="1914854" y="4337913"/>
                </a:cubicBezTo>
                <a:cubicBezTo>
                  <a:pt x="1817318" y="4218431"/>
                  <a:pt x="1112620" y="4625644"/>
                  <a:pt x="810258" y="4411066"/>
                </a:cubicBezTo>
                <a:cubicBezTo>
                  <a:pt x="488389" y="4162349"/>
                  <a:pt x="744422" y="3833165"/>
                  <a:pt x="671270" y="3745382"/>
                </a:cubicBezTo>
                <a:cubicBezTo>
                  <a:pt x="612748" y="3696614"/>
                  <a:pt x="509648" y="3646108"/>
                  <a:pt x="495705" y="3599078"/>
                </a:cubicBezTo>
                <a:cubicBezTo>
                  <a:pt x="476560" y="3557625"/>
                  <a:pt x="502682" y="3507120"/>
                  <a:pt x="533331" y="3470193"/>
                </a:cubicBezTo>
                <a:lnTo>
                  <a:pt x="432657" y="3362205"/>
                </a:lnTo>
                <a:cubicBezTo>
                  <a:pt x="390191" y="3284755"/>
                  <a:pt x="506158" y="3157511"/>
                  <a:pt x="536119" y="3057428"/>
                </a:cubicBezTo>
                <a:cubicBezTo>
                  <a:pt x="388994" y="2977878"/>
                  <a:pt x="151335" y="2939068"/>
                  <a:pt x="94745" y="2818778"/>
                </a:cubicBezTo>
                <a:cubicBezTo>
                  <a:pt x="46302" y="2691462"/>
                  <a:pt x="577283" y="2374024"/>
                  <a:pt x="642009" y="1975104"/>
                </a:cubicBezTo>
                <a:cubicBezTo>
                  <a:pt x="591768" y="266534"/>
                  <a:pt x="2008189" y="11046"/>
                  <a:pt x="2609798" y="0"/>
                </a:cubicBezTo>
                <a:cubicBezTo>
                  <a:pt x="3592364" y="-24"/>
                  <a:pt x="5172461" y="647274"/>
                  <a:pt x="4688365" y="2543951"/>
                </a:cubicBezTo>
                <a:cubicBezTo>
                  <a:pt x="4501985" y="3037075"/>
                  <a:pt x="3937645" y="3622783"/>
                  <a:pt x="4007001" y="3928262"/>
                </a:cubicBezTo>
                <a:cubicBezTo>
                  <a:pt x="4078077" y="4327448"/>
                  <a:pt x="4322215" y="4955448"/>
                  <a:pt x="4429505" y="5313893"/>
                </a:cubicBezTo>
                <a:lnTo>
                  <a:pt x="6950292" y="5306090"/>
                </a:lnTo>
              </a:path>
            </a:pathLst>
          </a:cu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Arial"/>
              <a:ea typeface="Arial"/>
              <a:cs typeface="Arial"/>
              <a:sym typeface="Arial"/>
            </a:endParaRPr>
          </a:p>
        </p:txBody>
      </p:sp>
      <p:sp>
        <p:nvSpPr>
          <p:cNvPr id="414" name="Google Shape;414;p47"/>
          <p:cNvSpPr/>
          <p:nvPr/>
        </p:nvSpPr>
        <p:spPr>
          <a:xfrm>
            <a:off x="8116210" y="1882022"/>
            <a:ext cx="4075790" cy="2653311"/>
          </a:xfrm>
          <a:custGeom>
            <a:rect b="b" l="l" r="r" t="t"/>
            <a:pathLst>
              <a:path extrusionOk="0" h="5319689" w="8171655">
                <a:moveTo>
                  <a:pt x="96236" y="5305319"/>
                </a:moveTo>
                <a:lnTo>
                  <a:pt x="2124225" y="5309946"/>
                </a:lnTo>
                <a:cubicBezTo>
                  <a:pt x="2060235" y="5002707"/>
                  <a:pt x="2045123" y="4564685"/>
                  <a:pt x="1823229" y="4337913"/>
                </a:cubicBezTo>
                <a:cubicBezTo>
                  <a:pt x="1725693" y="4218431"/>
                  <a:pt x="1020995" y="4625644"/>
                  <a:pt x="718633" y="4411066"/>
                </a:cubicBezTo>
                <a:cubicBezTo>
                  <a:pt x="396764" y="4162349"/>
                  <a:pt x="652797" y="3833165"/>
                  <a:pt x="579645" y="3745382"/>
                </a:cubicBezTo>
                <a:cubicBezTo>
                  <a:pt x="521123" y="3696614"/>
                  <a:pt x="418023" y="3646108"/>
                  <a:pt x="404080" y="3599078"/>
                </a:cubicBezTo>
                <a:cubicBezTo>
                  <a:pt x="384935" y="3557625"/>
                  <a:pt x="411057" y="3507120"/>
                  <a:pt x="441706" y="3470193"/>
                </a:cubicBezTo>
                <a:lnTo>
                  <a:pt x="341032" y="3362205"/>
                </a:lnTo>
                <a:cubicBezTo>
                  <a:pt x="298566" y="3284755"/>
                  <a:pt x="414533" y="3157511"/>
                  <a:pt x="444494" y="3057428"/>
                </a:cubicBezTo>
                <a:cubicBezTo>
                  <a:pt x="297369" y="2977878"/>
                  <a:pt x="59710" y="2939068"/>
                  <a:pt x="3120" y="2818778"/>
                </a:cubicBezTo>
                <a:cubicBezTo>
                  <a:pt x="-45323" y="2691462"/>
                  <a:pt x="485658" y="2374024"/>
                  <a:pt x="550384" y="1975104"/>
                </a:cubicBezTo>
                <a:cubicBezTo>
                  <a:pt x="500143" y="266534"/>
                  <a:pt x="1916564" y="11046"/>
                  <a:pt x="2518173" y="0"/>
                </a:cubicBezTo>
                <a:cubicBezTo>
                  <a:pt x="3500739" y="-24"/>
                  <a:pt x="5080836" y="647274"/>
                  <a:pt x="4596740" y="2543951"/>
                </a:cubicBezTo>
                <a:cubicBezTo>
                  <a:pt x="4410360" y="3037075"/>
                  <a:pt x="3846020" y="3622783"/>
                  <a:pt x="3915376" y="3928262"/>
                </a:cubicBezTo>
                <a:cubicBezTo>
                  <a:pt x="3986452" y="4327448"/>
                  <a:pt x="4230590" y="4955448"/>
                  <a:pt x="4337880" y="5313893"/>
                </a:cubicBezTo>
                <a:lnTo>
                  <a:pt x="8171655" y="5319689"/>
                </a:lnTo>
              </a:path>
            </a:pathLst>
          </a:cu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Arial"/>
              <a:ea typeface="Arial"/>
              <a:cs typeface="Arial"/>
              <a:sym typeface="Arial"/>
            </a:endParaRPr>
          </a:p>
        </p:txBody>
      </p:sp>
      <p:grpSp>
        <p:nvGrpSpPr>
          <p:cNvPr id="415" name="Google Shape;415;p47"/>
          <p:cNvGrpSpPr/>
          <p:nvPr/>
        </p:nvGrpSpPr>
        <p:grpSpPr>
          <a:xfrm>
            <a:off x="2376292" y="2232386"/>
            <a:ext cx="811469" cy="1500829"/>
            <a:chOff x="1599810" y="2276872"/>
            <a:chExt cx="811469" cy="1500828"/>
          </a:xfrm>
        </p:grpSpPr>
        <p:sp>
          <p:nvSpPr>
            <p:cNvPr id="416" name="Google Shape;416;p47"/>
            <p:cNvSpPr/>
            <p:nvPr/>
          </p:nvSpPr>
          <p:spPr>
            <a:xfrm>
              <a:off x="1599810" y="2276872"/>
              <a:ext cx="811469" cy="1058995"/>
            </a:xfrm>
            <a:custGeom>
              <a:rect b="b" l="l" r="r" t="t"/>
              <a:pathLst>
                <a:path extrusionOk="0" h="1471576" w="1127615">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Arial"/>
                <a:ea typeface="Arial"/>
                <a:cs typeface="Arial"/>
                <a:sym typeface="Arial"/>
              </a:endParaRPr>
            </a:p>
          </p:txBody>
        </p:sp>
        <p:sp>
          <p:nvSpPr>
            <p:cNvPr id="417" name="Google Shape;417;p47"/>
            <p:cNvSpPr/>
            <p:nvPr/>
          </p:nvSpPr>
          <p:spPr>
            <a:xfrm>
              <a:off x="1762088" y="3471801"/>
              <a:ext cx="305899" cy="305899"/>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grpSp>
        <p:nvGrpSpPr>
          <p:cNvPr id="418" name="Google Shape;418;p47"/>
          <p:cNvGrpSpPr/>
          <p:nvPr/>
        </p:nvGrpSpPr>
        <p:grpSpPr>
          <a:xfrm>
            <a:off x="5831312" y="2165012"/>
            <a:ext cx="350597" cy="1572101"/>
            <a:chOff x="7308304" y="2483962"/>
            <a:chExt cx="350596" cy="1572100"/>
          </a:xfrm>
        </p:grpSpPr>
        <p:sp>
          <p:nvSpPr>
            <p:cNvPr id="419" name="Google Shape;419;p47"/>
            <p:cNvSpPr/>
            <p:nvPr/>
          </p:nvSpPr>
          <p:spPr>
            <a:xfrm rot="10800000">
              <a:off x="7308304" y="2636912"/>
              <a:ext cx="350596" cy="987838"/>
            </a:xfrm>
            <a:prstGeom prst="trapezoid">
              <a:avLst>
                <a:gd fmla="val 19502"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0" name="Google Shape;420;p47"/>
            <p:cNvSpPr/>
            <p:nvPr/>
          </p:nvSpPr>
          <p:spPr>
            <a:xfrm>
              <a:off x="7309104" y="2483962"/>
              <a:ext cx="349796" cy="305899"/>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1" name="Google Shape;421;p47"/>
            <p:cNvSpPr/>
            <p:nvPr/>
          </p:nvSpPr>
          <p:spPr>
            <a:xfrm>
              <a:off x="7330652" y="3750163"/>
              <a:ext cx="305899" cy="305899"/>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grpSp>
        <p:nvGrpSpPr>
          <p:cNvPr id="422" name="Google Shape;422;p47"/>
          <p:cNvGrpSpPr/>
          <p:nvPr/>
        </p:nvGrpSpPr>
        <p:grpSpPr>
          <a:xfrm>
            <a:off x="8747682" y="2165014"/>
            <a:ext cx="1305367" cy="1645546"/>
            <a:chOff x="6804248" y="2144238"/>
            <a:chExt cx="1305367" cy="1645545"/>
          </a:xfrm>
        </p:grpSpPr>
        <p:sp>
          <p:nvSpPr>
            <p:cNvPr id="423" name="Google Shape;423;p47"/>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4" name="Google Shape;424;p47"/>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5" name="Google Shape;425;p47"/>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6" name="Google Shape;426;p47"/>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7" name="Google Shape;427;p47"/>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8" name="Google Shape;428;p47"/>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29" name="Google Shape;429;p47"/>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sp>
        <p:nvSpPr>
          <p:cNvPr id="430" name="Google Shape;430;p47"/>
          <p:cNvSpPr/>
          <p:nvPr/>
        </p:nvSpPr>
        <p:spPr>
          <a:xfrm>
            <a:off x="2671992" y="4181456"/>
            <a:ext cx="634245" cy="63424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31" name="Google Shape;431;p47"/>
          <p:cNvSpPr/>
          <p:nvPr/>
        </p:nvSpPr>
        <p:spPr>
          <a:xfrm>
            <a:off x="6026702" y="4167312"/>
            <a:ext cx="634245" cy="63424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32" name="Google Shape;432;p47"/>
          <p:cNvSpPr/>
          <p:nvPr/>
        </p:nvSpPr>
        <p:spPr>
          <a:xfrm>
            <a:off x="9386664" y="4226592"/>
            <a:ext cx="634245" cy="63424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33" name="Google Shape;433;p47"/>
          <p:cNvSpPr/>
          <p:nvPr/>
        </p:nvSpPr>
        <p:spPr>
          <a:xfrm rot="8369018">
            <a:off x="9478848" y="4343842"/>
            <a:ext cx="395018" cy="398781"/>
          </a:xfrm>
          <a:custGeom>
            <a:rect b="b" l="l" r="r" t="t"/>
            <a:pathLst>
              <a:path extrusionOk="0" h="4453092" w="4411086">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34" name="Google Shape;434;p47"/>
          <p:cNvSpPr/>
          <p:nvPr/>
        </p:nvSpPr>
        <p:spPr>
          <a:xfrm rot="10800000">
            <a:off x="2799456" y="4330667"/>
            <a:ext cx="379318" cy="398781"/>
          </a:xfrm>
          <a:custGeom>
            <a:rect b="b" l="l" r="r" t="t"/>
            <a:pathLst>
              <a:path extrusionOk="0" h="3941586" w="3749229">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435" name="Google Shape;435;p47"/>
          <p:cNvSpPr/>
          <p:nvPr/>
        </p:nvSpPr>
        <p:spPr>
          <a:xfrm>
            <a:off x="6198012" y="4314578"/>
            <a:ext cx="310789" cy="367997"/>
          </a:xfrm>
          <a:custGeom>
            <a:rect b="b" l="l" r="r" t="t"/>
            <a:pathLst>
              <a:path extrusionOk="0" h="3943576" w="3330520">
                <a:moveTo>
                  <a:pt x="91343" y="3355066"/>
                </a:moveTo>
                <a:lnTo>
                  <a:pt x="476428" y="3355066"/>
                </a:lnTo>
                <a:cubicBezTo>
                  <a:pt x="526871" y="3355066"/>
                  <a:pt x="567771" y="3405814"/>
                  <a:pt x="567771" y="3468422"/>
                </a:cubicBezTo>
                <a:cubicBezTo>
                  <a:pt x="567771" y="3531030"/>
                  <a:pt x="526871" y="3581777"/>
                  <a:pt x="476428" y="3581777"/>
                </a:cubicBezTo>
                <a:lnTo>
                  <a:pt x="91343" y="3581777"/>
                </a:lnTo>
                <a:cubicBezTo>
                  <a:pt x="40900" y="3581777"/>
                  <a:pt x="0" y="3531030"/>
                  <a:pt x="0" y="3468422"/>
                </a:cubicBezTo>
                <a:cubicBezTo>
                  <a:pt x="0" y="3405814"/>
                  <a:pt x="40900" y="3355066"/>
                  <a:pt x="91343" y="3355066"/>
                </a:cubicBezTo>
                <a:close/>
                <a:moveTo>
                  <a:pt x="91343" y="2927098"/>
                </a:moveTo>
                <a:lnTo>
                  <a:pt x="476428" y="2927098"/>
                </a:lnTo>
                <a:cubicBezTo>
                  <a:pt x="526871" y="2927098"/>
                  <a:pt x="567771" y="2977846"/>
                  <a:pt x="567771" y="3040454"/>
                </a:cubicBezTo>
                <a:cubicBezTo>
                  <a:pt x="567771" y="3103062"/>
                  <a:pt x="526871" y="3153809"/>
                  <a:pt x="476428" y="3153809"/>
                </a:cubicBezTo>
                <a:lnTo>
                  <a:pt x="91343" y="3153809"/>
                </a:lnTo>
                <a:cubicBezTo>
                  <a:pt x="40900" y="3153809"/>
                  <a:pt x="0" y="3103062"/>
                  <a:pt x="0" y="3040454"/>
                </a:cubicBezTo>
                <a:cubicBezTo>
                  <a:pt x="0" y="2977846"/>
                  <a:pt x="40900" y="2927098"/>
                  <a:pt x="91343" y="2927098"/>
                </a:cubicBezTo>
                <a:close/>
                <a:moveTo>
                  <a:pt x="91343" y="2499128"/>
                </a:moveTo>
                <a:lnTo>
                  <a:pt x="476428" y="2499128"/>
                </a:lnTo>
                <a:cubicBezTo>
                  <a:pt x="526871" y="2499128"/>
                  <a:pt x="567771" y="2549876"/>
                  <a:pt x="567771" y="2612484"/>
                </a:cubicBezTo>
                <a:cubicBezTo>
                  <a:pt x="567771" y="2675092"/>
                  <a:pt x="526871" y="2725839"/>
                  <a:pt x="476428" y="2725839"/>
                </a:cubicBezTo>
                <a:lnTo>
                  <a:pt x="91343" y="2725839"/>
                </a:lnTo>
                <a:cubicBezTo>
                  <a:pt x="40900" y="2725839"/>
                  <a:pt x="0" y="2675092"/>
                  <a:pt x="0" y="2612484"/>
                </a:cubicBezTo>
                <a:cubicBezTo>
                  <a:pt x="0" y="2549876"/>
                  <a:pt x="40900" y="2499128"/>
                  <a:pt x="91343" y="2499128"/>
                </a:cubicBezTo>
                <a:close/>
                <a:moveTo>
                  <a:pt x="91343" y="2071158"/>
                </a:moveTo>
                <a:lnTo>
                  <a:pt x="476428" y="2071158"/>
                </a:lnTo>
                <a:cubicBezTo>
                  <a:pt x="526871" y="2071158"/>
                  <a:pt x="567771" y="2121906"/>
                  <a:pt x="567771" y="2184514"/>
                </a:cubicBezTo>
                <a:cubicBezTo>
                  <a:pt x="567771" y="2247122"/>
                  <a:pt x="526871" y="2297869"/>
                  <a:pt x="476428" y="2297869"/>
                </a:cubicBezTo>
                <a:lnTo>
                  <a:pt x="91343" y="2297869"/>
                </a:lnTo>
                <a:cubicBezTo>
                  <a:pt x="40900" y="2297869"/>
                  <a:pt x="0" y="2247122"/>
                  <a:pt x="0" y="2184514"/>
                </a:cubicBezTo>
                <a:cubicBezTo>
                  <a:pt x="0" y="2121906"/>
                  <a:pt x="40900" y="2071158"/>
                  <a:pt x="91343" y="2071158"/>
                </a:cubicBezTo>
                <a:close/>
                <a:moveTo>
                  <a:pt x="2956837" y="1826561"/>
                </a:moveTo>
                <a:cubicBezTo>
                  <a:pt x="3052271" y="1826561"/>
                  <a:pt x="3129635" y="1903925"/>
                  <a:pt x="3129635" y="1999359"/>
                </a:cubicBezTo>
                <a:cubicBezTo>
                  <a:pt x="3129635" y="2094793"/>
                  <a:pt x="3052271" y="2172157"/>
                  <a:pt x="2956837" y="2172157"/>
                </a:cubicBezTo>
                <a:cubicBezTo>
                  <a:pt x="2861403" y="2172157"/>
                  <a:pt x="2784039" y="2094793"/>
                  <a:pt x="2784039" y="1999359"/>
                </a:cubicBezTo>
                <a:cubicBezTo>
                  <a:pt x="2784039" y="1903925"/>
                  <a:pt x="2861403" y="1826561"/>
                  <a:pt x="2956837" y="1826561"/>
                </a:cubicBezTo>
                <a:close/>
                <a:moveTo>
                  <a:pt x="2740566" y="1654736"/>
                </a:moveTo>
                <a:cubicBezTo>
                  <a:pt x="2653631" y="1654736"/>
                  <a:pt x="2583156" y="1725211"/>
                  <a:pt x="2583156" y="1812146"/>
                </a:cubicBezTo>
                <a:lnTo>
                  <a:pt x="2583156" y="2186573"/>
                </a:lnTo>
                <a:cubicBezTo>
                  <a:pt x="2583156" y="2273508"/>
                  <a:pt x="2653631" y="2343983"/>
                  <a:pt x="2740566" y="2343983"/>
                </a:cubicBezTo>
                <a:lnTo>
                  <a:pt x="3330519" y="2343983"/>
                </a:lnTo>
                <a:lnTo>
                  <a:pt x="3330519" y="1654736"/>
                </a:lnTo>
                <a:close/>
                <a:moveTo>
                  <a:pt x="91343" y="1643188"/>
                </a:moveTo>
                <a:lnTo>
                  <a:pt x="476428" y="1643188"/>
                </a:lnTo>
                <a:cubicBezTo>
                  <a:pt x="526871" y="1643188"/>
                  <a:pt x="567771" y="1693936"/>
                  <a:pt x="567771" y="1756544"/>
                </a:cubicBezTo>
                <a:cubicBezTo>
                  <a:pt x="567771" y="1819152"/>
                  <a:pt x="526871" y="1869899"/>
                  <a:pt x="476428" y="1869899"/>
                </a:cubicBezTo>
                <a:lnTo>
                  <a:pt x="91343" y="1869899"/>
                </a:lnTo>
                <a:cubicBezTo>
                  <a:pt x="40900" y="1869899"/>
                  <a:pt x="0" y="1819152"/>
                  <a:pt x="0" y="1756544"/>
                </a:cubicBezTo>
                <a:cubicBezTo>
                  <a:pt x="0" y="1693936"/>
                  <a:pt x="40900" y="1643188"/>
                  <a:pt x="91343" y="1643188"/>
                </a:cubicBezTo>
                <a:close/>
                <a:moveTo>
                  <a:pt x="91343" y="1215218"/>
                </a:moveTo>
                <a:lnTo>
                  <a:pt x="476428" y="1215218"/>
                </a:lnTo>
                <a:cubicBezTo>
                  <a:pt x="526871" y="1215218"/>
                  <a:pt x="567771" y="1265966"/>
                  <a:pt x="567771" y="1328574"/>
                </a:cubicBezTo>
                <a:cubicBezTo>
                  <a:pt x="567771" y="1391182"/>
                  <a:pt x="526871" y="1441929"/>
                  <a:pt x="476428" y="1441929"/>
                </a:cubicBezTo>
                <a:lnTo>
                  <a:pt x="91343" y="1441929"/>
                </a:lnTo>
                <a:cubicBezTo>
                  <a:pt x="40900" y="1441929"/>
                  <a:pt x="0" y="1391182"/>
                  <a:pt x="0" y="1328574"/>
                </a:cubicBezTo>
                <a:cubicBezTo>
                  <a:pt x="0" y="1265966"/>
                  <a:pt x="40900" y="1215218"/>
                  <a:pt x="91343" y="1215218"/>
                </a:cubicBezTo>
                <a:close/>
                <a:moveTo>
                  <a:pt x="91343" y="787248"/>
                </a:moveTo>
                <a:lnTo>
                  <a:pt x="476428" y="787248"/>
                </a:lnTo>
                <a:cubicBezTo>
                  <a:pt x="526871" y="787248"/>
                  <a:pt x="567771" y="837996"/>
                  <a:pt x="567771" y="900604"/>
                </a:cubicBezTo>
                <a:cubicBezTo>
                  <a:pt x="567771" y="963212"/>
                  <a:pt x="526871" y="1013959"/>
                  <a:pt x="476428" y="1013959"/>
                </a:cubicBezTo>
                <a:lnTo>
                  <a:pt x="91343" y="1013959"/>
                </a:lnTo>
                <a:cubicBezTo>
                  <a:pt x="40900" y="1013959"/>
                  <a:pt x="0" y="963212"/>
                  <a:pt x="0" y="900604"/>
                </a:cubicBezTo>
                <a:cubicBezTo>
                  <a:pt x="0" y="837996"/>
                  <a:pt x="40900" y="787248"/>
                  <a:pt x="91343" y="787248"/>
                </a:cubicBezTo>
                <a:close/>
                <a:moveTo>
                  <a:pt x="91343" y="359278"/>
                </a:moveTo>
                <a:lnTo>
                  <a:pt x="476428" y="359278"/>
                </a:lnTo>
                <a:cubicBezTo>
                  <a:pt x="526871" y="359278"/>
                  <a:pt x="567771" y="410026"/>
                  <a:pt x="567771" y="472634"/>
                </a:cubicBezTo>
                <a:cubicBezTo>
                  <a:pt x="567771" y="535241"/>
                  <a:pt x="526871" y="585989"/>
                  <a:pt x="476428" y="585989"/>
                </a:cubicBezTo>
                <a:lnTo>
                  <a:pt x="91343" y="585989"/>
                </a:lnTo>
                <a:cubicBezTo>
                  <a:pt x="40900" y="585989"/>
                  <a:pt x="0" y="535241"/>
                  <a:pt x="0" y="472634"/>
                </a:cubicBezTo>
                <a:cubicBezTo>
                  <a:pt x="0" y="410026"/>
                  <a:pt x="40900" y="359278"/>
                  <a:pt x="91343" y="359278"/>
                </a:cubicBezTo>
                <a:close/>
                <a:moveTo>
                  <a:pt x="750244" y="0"/>
                </a:moveTo>
                <a:lnTo>
                  <a:pt x="2814452" y="0"/>
                </a:lnTo>
                <a:cubicBezTo>
                  <a:pt x="3099468" y="0"/>
                  <a:pt x="3330520" y="231052"/>
                  <a:pt x="3330520" y="516068"/>
                </a:cubicBezTo>
                <a:lnTo>
                  <a:pt x="3330520" y="3427508"/>
                </a:lnTo>
                <a:cubicBezTo>
                  <a:pt x="3330520" y="3712524"/>
                  <a:pt x="3099468" y="3943576"/>
                  <a:pt x="2814452" y="3943576"/>
                </a:cubicBezTo>
                <a:lnTo>
                  <a:pt x="750244" y="3943576"/>
                </a:lnTo>
                <a:cubicBezTo>
                  <a:pt x="577386" y="3943576"/>
                  <a:pt x="424378" y="3858590"/>
                  <a:pt x="331698" y="3727422"/>
                </a:cubicBezTo>
                <a:lnTo>
                  <a:pt x="579614" y="3727422"/>
                </a:lnTo>
                <a:cubicBezTo>
                  <a:pt x="660851" y="3727422"/>
                  <a:pt x="726722" y="3628530"/>
                  <a:pt x="726722" y="3506525"/>
                </a:cubicBezTo>
                <a:cubicBezTo>
                  <a:pt x="726722" y="3399298"/>
                  <a:pt x="675843" y="3309924"/>
                  <a:pt x="608330" y="3289974"/>
                </a:cubicBezTo>
                <a:cubicBezTo>
                  <a:pt x="675843" y="3270025"/>
                  <a:pt x="726722" y="3180650"/>
                  <a:pt x="726722" y="3073424"/>
                </a:cubicBezTo>
                <a:cubicBezTo>
                  <a:pt x="726722" y="2966194"/>
                  <a:pt x="675840" y="2876817"/>
                  <a:pt x="608324" y="2856872"/>
                </a:cubicBezTo>
                <a:cubicBezTo>
                  <a:pt x="675840" y="2836927"/>
                  <a:pt x="726722" y="2747551"/>
                  <a:pt x="726722" y="2640321"/>
                </a:cubicBezTo>
                <a:cubicBezTo>
                  <a:pt x="726722" y="2533091"/>
                  <a:pt x="675839" y="2443714"/>
                  <a:pt x="608323" y="2423769"/>
                </a:cubicBezTo>
                <a:cubicBezTo>
                  <a:pt x="675839" y="2403824"/>
                  <a:pt x="726722" y="2314448"/>
                  <a:pt x="726722" y="2207218"/>
                </a:cubicBezTo>
                <a:cubicBezTo>
                  <a:pt x="726722" y="2099988"/>
                  <a:pt x="675840" y="2010611"/>
                  <a:pt x="608324" y="1990666"/>
                </a:cubicBezTo>
                <a:cubicBezTo>
                  <a:pt x="675840" y="1970721"/>
                  <a:pt x="726722" y="1881345"/>
                  <a:pt x="726722" y="1774115"/>
                </a:cubicBezTo>
                <a:cubicBezTo>
                  <a:pt x="726722" y="1666885"/>
                  <a:pt x="675840" y="1577508"/>
                  <a:pt x="608323" y="1557563"/>
                </a:cubicBezTo>
                <a:cubicBezTo>
                  <a:pt x="675840" y="1537618"/>
                  <a:pt x="726722" y="1448242"/>
                  <a:pt x="726722" y="1341012"/>
                </a:cubicBezTo>
                <a:cubicBezTo>
                  <a:pt x="726722" y="1233782"/>
                  <a:pt x="675840" y="1144405"/>
                  <a:pt x="608324" y="1124460"/>
                </a:cubicBezTo>
                <a:cubicBezTo>
                  <a:pt x="675840" y="1104515"/>
                  <a:pt x="726722" y="1015139"/>
                  <a:pt x="726722" y="907909"/>
                </a:cubicBezTo>
                <a:cubicBezTo>
                  <a:pt x="726722" y="800679"/>
                  <a:pt x="675840" y="711302"/>
                  <a:pt x="608324" y="691357"/>
                </a:cubicBezTo>
                <a:cubicBezTo>
                  <a:pt x="675840" y="671412"/>
                  <a:pt x="726722" y="582035"/>
                  <a:pt x="726722" y="474806"/>
                </a:cubicBezTo>
                <a:cubicBezTo>
                  <a:pt x="726722" y="352801"/>
                  <a:pt x="660851" y="253908"/>
                  <a:pt x="579614" y="253908"/>
                </a:cubicBezTo>
                <a:lnTo>
                  <a:pt x="307995" y="253908"/>
                </a:lnTo>
                <a:cubicBezTo>
                  <a:pt x="396188" y="101469"/>
                  <a:pt x="561367" y="0"/>
                  <a:pt x="75024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txBox="1"/>
          <p:nvPr/>
        </p:nvSpPr>
        <p:spPr>
          <a:xfrm>
            <a:off x="1" y="4714489"/>
            <a:ext cx="12191999" cy="1015663"/>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alibri"/>
                <a:ea typeface="Calibri"/>
                <a:cs typeface="Calibri"/>
                <a:sym typeface="Calibri"/>
              </a:rPr>
              <a:t>THANK YOU</a:t>
            </a:r>
            <a:endParaRPr b="0" i="0" sz="6000" u="none" cap="none" strike="noStrike">
              <a:solidFill>
                <a:schemeClr val="lt1"/>
              </a:solidFill>
              <a:latin typeface="Calibri"/>
              <a:ea typeface="Calibri"/>
              <a:cs typeface="Calibri"/>
              <a:sym typeface="Calibri"/>
            </a:endParaRPr>
          </a:p>
        </p:txBody>
      </p:sp>
      <p:sp>
        <p:nvSpPr>
          <p:cNvPr id="441" name="Google Shape;441;p48"/>
          <p:cNvSpPr txBox="1"/>
          <p:nvPr/>
        </p:nvSpPr>
        <p:spPr>
          <a:xfrm>
            <a:off x="51" y="5653820"/>
            <a:ext cx="12191852" cy="37965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p:nvPr/>
        </p:nvSpPr>
        <p:spPr>
          <a:xfrm>
            <a:off x="943372" y="700291"/>
            <a:ext cx="621847" cy="1013121"/>
          </a:xfrm>
          <a:custGeom>
            <a:rect b="b" l="l" r="r" t="t"/>
            <a:pathLst>
              <a:path extrusionOk="0" h="2202877" w="1352112">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 name="Google Shape;119;p28"/>
          <p:cNvSpPr/>
          <p:nvPr/>
        </p:nvSpPr>
        <p:spPr>
          <a:xfrm>
            <a:off x="943372" y="2210714"/>
            <a:ext cx="621847" cy="1013121"/>
          </a:xfrm>
          <a:custGeom>
            <a:rect b="b" l="l" r="r" t="t"/>
            <a:pathLst>
              <a:path extrusionOk="0" h="2202877" w="1352112">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 name="Google Shape;120;p28"/>
          <p:cNvSpPr/>
          <p:nvPr/>
        </p:nvSpPr>
        <p:spPr>
          <a:xfrm>
            <a:off x="943372" y="3721137"/>
            <a:ext cx="621847" cy="1013121"/>
          </a:xfrm>
          <a:custGeom>
            <a:rect b="b" l="l" r="r" t="t"/>
            <a:pathLst>
              <a:path extrusionOk="0" h="2202877" w="1352112">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 name="Google Shape;121;p28"/>
          <p:cNvSpPr/>
          <p:nvPr/>
        </p:nvSpPr>
        <p:spPr>
          <a:xfrm>
            <a:off x="943372" y="5231560"/>
            <a:ext cx="621847" cy="1013121"/>
          </a:xfrm>
          <a:custGeom>
            <a:rect b="b" l="l" r="r" t="t"/>
            <a:pathLst>
              <a:path extrusionOk="0" h="2202877" w="1352112">
                <a:moveTo>
                  <a:pt x="676055" y="0"/>
                </a:moveTo>
                <a:cubicBezTo>
                  <a:pt x="1048267" y="0"/>
                  <a:pt x="1352112" y="293717"/>
                  <a:pt x="1352112" y="663395"/>
                </a:cubicBezTo>
                <a:cubicBezTo>
                  <a:pt x="1352112" y="762143"/>
                  <a:pt x="1329322" y="858361"/>
                  <a:pt x="1286279" y="944450"/>
                </a:cubicBezTo>
                <a:lnTo>
                  <a:pt x="1124228" y="1271085"/>
                </a:lnTo>
                <a:cubicBezTo>
                  <a:pt x="1073587" y="1364769"/>
                  <a:pt x="1035605" y="1466051"/>
                  <a:pt x="1007754" y="1569866"/>
                </a:cubicBezTo>
                <a:lnTo>
                  <a:pt x="967241" y="1721788"/>
                </a:lnTo>
                <a:lnTo>
                  <a:pt x="967241" y="1768243"/>
                </a:lnTo>
                <a:lnTo>
                  <a:pt x="971624" y="1768243"/>
                </a:lnTo>
                <a:cubicBezTo>
                  <a:pt x="996874" y="1768243"/>
                  <a:pt x="1017344" y="1788713"/>
                  <a:pt x="1017344" y="1813963"/>
                </a:cubicBezTo>
                <a:cubicBezTo>
                  <a:pt x="1017344" y="1839213"/>
                  <a:pt x="996874" y="1859683"/>
                  <a:pt x="971624" y="1859683"/>
                </a:cubicBezTo>
                <a:lnTo>
                  <a:pt x="967241" y="1859683"/>
                </a:lnTo>
                <a:lnTo>
                  <a:pt x="967241" y="1866484"/>
                </a:lnTo>
                <a:lnTo>
                  <a:pt x="971624" y="1866484"/>
                </a:lnTo>
                <a:cubicBezTo>
                  <a:pt x="996874" y="1866484"/>
                  <a:pt x="1017344" y="1886954"/>
                  <a:pt x="1017344" y="1912204"/>
                </a:cubicBezTo>
                <a:cubicBezTo>
                  <a:pt x="1017344" y="1937454"/>
                  <a:pt x="996874" y="1957924"/>
                  <a:pt x="971624" y="1957924"/>
                </a:cubicBezTo>
                <a:lnTo>
                  <a:pt x="967241" y="1957924"/>
                </a:lnTo>
                <a:lnTo>
                  <a:pt x="967241" y="1972643"/>
                </a:lnTo>
                <a:lnTo>
                  <a:pt x="980454" y="1978116"/>
                </a:lnTo>
                <a:cubicBezTo>
                  <a:pt x="988728" y="1986390"/>
                  <a:pt x="993845" y="1997820"/>
                  <a:pt x="993845" y="2010445"/>
                </a:cubicBezTo>
                <a:cubicBezTo>
                  <a:pt x="993845" y="2023070"/>
                  <a:pt x="988728" y="2034500"/>
                  <a:pt x="980454" y="2042774"/>
                </a:cubicBezTo>
                <a:lnTo>
                  <a:pt x="951305" y="2054848"/>
                </a:lnTo>
                <a:lnTo>
                  <a:pt x="926729" y="2094948"/>
                </a:lnTo>
                <a:cubicBezTo>
                  <a:pt x="901408" y="2123117"/>
                  <a:pt x="865959" y="2142108"/>
                  <a:pt x="825447" y="2147172"/>
                </a:cubicBezTo>
                <a:cubicBezTo>
                  <a:pt x="825447" y="2177556"/>
                  <a:pt x="762144" y="2202877"/>
                  <a:pt x="683652" y="2202877"/>
                </a:cubicBezTo>
                <a:lnTo>
                  <a:pt x="630478" y="2202877"/>
                </a:lnTo>
                <a:cubicBezTo>
                  <a:pt x="551986" y="2202877"/>
                  <a:pt x="488683" y="2177556"/>
                  <a:pt x="488683" y="2147172"/>
                </a:cubicBezTo>
                <a:lnTo>
                  <a:pt x="488683" y="2144638"/>
                </a:lnTo>
                <a:cubicBezTo>
                  <a:pt x="453235" y="2138309"/>
                  <a:pt x="422218" y="2119319"/>
                  <a:pt x="400063" y="2092732"/>
                </a:cubicBezTo>
                <a:lnTo>
                  <a:pt x="378152" y="2054904"/>
                </a:lnTo>
                <a:lnTo>
                  <a:pt x="348869" y="2042774"/>
                </a:lnTo>
                <a:cubicBezTo>
                  <a:pt x="340595" y="2034500"/>
                  <a:pt x="335477" y="2023070"/>
                  <a:pt x="335477" y="2010445"/>
                </a:cubicBezTo>
                <a:cubicBezTo>
                  <a:pt x="335477" y="1997820"/>
                  <a:pt x="340595" y="1986390"/>
                  <a:pt x="348869" y="1978116"/>
                </a:cubicBezTo>
                <a:lnTo>
                  <a:pt x="364615" y="1971594"/>
                </a:lnTo>
                <a:lnTo>
                  <a:pt x="364615" y="1957924"/>
                </a:lnTo>
                <a:lnTo>
                  <a:pt x="357698" y="1957924"/>
                </a:lnTo>
                <a:cubicBezTo>
                  <a:pt x="332448" y="1957924"/>
                  <a:pt x="311978" y="1937454"/>
                  <a:pt x="311978" y="1912204"/>
                </a:cubicBezTo>
                <a:cubicBezTo>
                  <a:pt x="311978" y="1886954"/>
                  <a:pt x="332448" y="1866484"/>
                  <a:pt x="357698" y="1866484"/>
                </a:cubicBezTo>
                <a:lnTo>
                  <a:pt x="364615" y="1866484"/>
                </a:lnTo>
                <a:lnTo>
                  <a:pt x="364615" y="1859683"/>
                </a:lnTo>
                <a:lnTo>
                  <a:pt x="357698" y="1859683"/>
                </a:lnTo>
                <a:cubicBezTo>
                  <a:pt x="332448" y="1859683"/>
                  <a:pt x="311978" y="1839213"/>
                  <a:pt x="311978" y="1813963"/>
                </a:cubicBezTo>
                <a:cubicBezTo>
                  <a:pt x="311978" y="1788713"/>
                  <a:pt x="332448" y="1768243"/>
                  <a:pt x="357698" y="1768243"/>
                </a:cubicBezTo>
                <a:lnTo>
                  <a:pt x="364615" y="1768243"/>
                </a:lnTo>
                <a:lnTo>
                  <a:pt x="364615" y="1719255"/>
                </a:lnTo>
                <a:lnTo>
                  <a:pt x="349422" y="1630635"/>
                </a:lnTo>
                <a:cubicBezTo>
                  <a:pt x="321568" y="1458456"/>
                  <a:pt x="263332" y="1293872"/>
                  <a:pt x="179774" y="1141950"/>
                </a:cubicBezTo>
                <a:lnTo>
                  <a:pt x="119005" y="1030540"/>
                </a:lnTo>
                <a:cubicBezTo>
                  <a:pt x="43043" y="924194"/>
                  <a:pt x="0" y="797592"/>
                  <a:pt x="0" y="658331"/>
                </a:cubicBezTo>
                <a:cubicBezTo>
                  <a:pt x="0" y="293717"/>
                  <a:pt x="303845" y="0"/>
                  <a:pt x="67605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 name="Google Shape;122;p28"/>
          <p:cNvSpPr txBox="1"/>
          <p:nvPr/>
        </p:nvSpPr>
        <p:spPr>
          <a:xfrm>
            <a:off x="7987350" y="263975"/>
            <a:ext cx="33948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Contents</a:t>
            </a:r>
            <a:endParaRPr b="1" i="0" sz="5400" u="none" cap="none" strike="noStrike">
              <a:solidFill>
                <a:schemeClr val="lt1"/>
              </a:solidFill>
              <a:latin typeface="Arial"/>
              <a:ea typeface="Arial"/>
              <a:cs typeface="Arial"/>
              <a:sym typeface="Arial"/>
            </a:endParaRPr>
          </a:p>
        </p:txBody>
      </p:sp>
      <p:grpSp>
        <p:nvGrpSpPr>
          <p:cNvPr id="123" name="Google Shape;123;p28"/>
          <p:cNvGrpSpPr/>
          <p:nvPr/>
        </p:nvGrpSpPr>
        <p:grpSpPr>
          <a:xfrm>
            <a:off x="885927" y="770311"/>
            <a:ext cx="5897951" cy="5071137"/>
            <a:chOff x="885927" y="993497"/>
            <a:chExt cx="5897951" cy="5071137"/>
          </a:xfrm>
        </p:grpSpPr>
        <p:grpSp>
          <p:nvGrpSpPr>
            <p:cNvPr id="124" name="Google Shape;124;p28"/>
            <p:cNvGrpSpPr/>
            <p:nvPr/>
          </p:nvGrpSpPr>
          <p:grpSpPr>
            <a:xfrm>
              <a:off x="885927" y="993497"/>
              <a:ext cx="5897951" cy="583356"/>
              <a:chOff x="4330540" y="2116846"/>
              <a:chExt cx="5897951" cy="583356"/>
            </a:xfrm>
          </p:grpSpPr>
          <p:sp>
            <p:nvSpPr>
              <p:cNvPr id="125" name="Google Shape;125;p28"/>
              <p:cNvSpPr txBox="1"/>
              <p:nvPr/>
            </p:nvSpPr>
            <p:spPr>
              <a:xfrm>
                <a:off x="4330540" y="2116846"/>
                <a:ext cx="736800" cy="523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2"/>
                    </a:solidFill>
                    <a:latin typeface="Arial"/>
                    <a:ea typeface="Arial"/>
                    <a:cs typeface="Arial"/>
                    <a:sym typeface="Arial"/>
                  </a:rPr>
                  <a:t>01</a:t>
                </a:r>
                <a:endParaRPr b="1" i="0" sz="2800" u="none" cap="none" strike="noStrike">
                  <a:solidFill>
                    <a:schemeClr val="dk2"/>
                  </a:solidFill>
                  <a:latin typeface="Arial"/>
                  <a:ea typeface="Arial"/>
                  <a:cs typeface="Arial"/>
                  <a:sym typeface="Arial"/>
                </a:endParaRPr>
              </a:p>
            </p:txBody>
          </p:sp>
          <p:sp>
            <p:nvSpPr>
              <p:cNvPr id="126" name="Google Shape;126;p28"/>
              <p:cNvSpPr txBox="1"/>
              <p:nvPr/>
            </p:nvSpPr>
            <p:spPr>
              <a:xfrm>
                <a:off x="5419791" y="2192302"/>
                <a:ext cx="4808700" cy="5079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lang="en-US" sz="2700">
                    <a:solidFill>
                      <a:schemeClr val="lt1"/>
                    </a:solidFill>
                  </a:rPr>
                  <a:t>Data Cleaning &amp; EDA</a:t>
                </a:r>
                <a:endParaRPr b="1" i="0" sz="2700" u="none" cap="none" strike="noStrike">
                  <a:solidFill>
                    <a:schemeClr val="lt1"/>
                  </a:solidFill>
                  <a:latin typeface="Arial"/>
                  <a:ea typeface="Arial"/>
                  <a:cs typeface="Arial"/>
                  <a:sym typeface="Arial"/>
                </a:endParaRPr>
              </a:p>
            </p:txBody>
          </p:sp>
        </p:grpSp>
        <p:grpSp>
          <p:nvGrpSpPr>
            <p:cNvPr id="127" name="Google Shape;127;p28"/>
            <p:cNvGrpSpPr/>
            <p:nvPr/>
          </p:nvGrpSpPr>
          <p:grpSpPr>
            <a:xfrm>
              <a:off x="885927" y="2509476"/>
              <a:ext cx="5897951" cy="583356"/>
              <a:chOff x="4338560" y="2116846"/>
              <a:chExt cx="5897951" cy="583356"/>
            </a:xfrm>
          </p:grpSpPr>
          <p:sp>
            <p:nvSpPr>
              <p:cNvPr id="128" name="Google Shape;128;p28"/>
              <p:cNvSpPr txBox="1"/>
              <p:nvPr/>
            </p:nvSpPr>
            <p:spPr>
              <a:xfrm>
                <a:off x="4338560" y="2116846"/>
                <a:ext cx="736800" cy="523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2"/>
                    </a:solidFill>
                    <a:latin typeface="Arial"/>
                    <a:ea typeface="Arial"/>
                    <a:cs typeface="Arial"/>
                    <a:sym typeface="Arial"/>
                  </a:rPr>
                  <a:t>02</a:t>
                </a:r>
                <a:endParaRPr b="1" i="0" sz="2800" u="none" cap="none" strike="noStrike">
                  <a:solidFill>
                    <a:schemeClr val="dk2"/>
                  </a:solidFill>
                  <a:latin typeface="Arial"/>
                  <a:ea typeface="Arial"/>
                  <a:cs typeface="Arial"/>
                  <a:sym typeface="Arial"/>
                </a:endParaRPr>
              </a:p>
            </p:txBody>
          </p:sp>
          <p:sp>
            <p:nvSpPr>
              <p:cNvPr id="129" name="Google Shape;129;p28"/>
              <p:cNvSpPr txBox="1"/>
              <p:nvPr/>
            </p:nvSpPr>
            <p:spPr>
              <a:xfrm>
                <a:off x="5427811" y="2192302"/>
                <a:ext cx="4808700" cy="5079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chemeClr val="dk1"/>
                  </a:buClr>
                  <a:buSzPts val="2700"/>
                  <a:buFont typeface="Arial"/>
                  <a:buNone/>
                </a:pPr>
                <a:r>
                  <a:rPr b="1" lang="en-US" sz="2700">
                    <a:solidFill>
                      <a:schemeClr val="lt1"/>
                    </a:solidFill>
                  </a:rPr>
                  <a:t>Data Preprocessing</a:t>
                </a:r>
                <a:endParaRPr b="1" i="0" sz="2000" u="none" cap="none" strike="noStrike">
                  <a:solidFill>
                    <a:schemeClr val="lt1"/>
                  </a:solidFill>
                  <a:latin typeface="Arial"/>
                  <a:ea typeface="Arial"/>
                  <a:cs typeface="Arial"/>
                  <a:sym typeface="Arial"/>
                </a:endParaRPr>
              </a:p>
            </p:txBody>
          </p:sp>
        </p:grpSp>
        <p:grpSp>
          <p:nvGrpSpPr>
            <p:cNvPr id="130" name="Google Shape;130;p28"/>
            <p:cNvGrpSpPr/>
            <p:nvPr/>
          </p:nvGrpSpPr>
          <p:grpSpPr>
            <a:xfrm>
              <a:off x="885927" y="4025455"/>
              <a:ext cx="5897951" cy="583356"/>
              <a:chOff x="4346580" y="2116846"/>
              <a:chExt cx="5897951" cy="583356"/>
            </a:xfrm>
          </p:grpSpPr>
          <p:sp>
            <p:nvSpPr>
              <p:cNvPr id="131" name="Google Shape;131;p28"/>
              <p:cNvSpPr txBox="1"/>
              <p:nvPr/>
            </p:nvSpPr>
            <p:spPr>
              <a:xfrm>
                <a:off x="4346580" y="2116846"/>
                <a:ext cx="736800" cy="523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2"/>
                    </a:solidFill>
                    <a:latin typeface="Arial"/>
                    <a:ea typeface="Arial"/>
                    <a:cs typeface="Arial"/>
                    <a:sym typeface="Arial"/>
                  </a:rPr>
                  <a:t>03</a:t>
                </a:r>
                <a:endParaRPr b="1" i="0" sz="2800" u="none" cap="none" strike="noStrike">
                  <a:solidFill>
                    <a:schemeClr val="dk2"/>
                  </a:solidFill>
                  <a:latin typeface="Arial"/>
                  <a:ea typeface="Arial"/>
                  <a:cs typeface="Arial"/>
                  <a:sym typeface="Arial"/>
                </a:endParaRPr>
              </a:p>
            </p:txBody>
          </p:sp>
          <p:sp>
            <p:nvSpPr>
              <p:cNvPr id="132" name="Google Shape;132;p28"/>
              <p:cNvSpPr txBox="1"/>
              <p:nvPr/>
            </p:nvSpPr>
            <p:spPr>
              <a:xfrm>
                <a:off x="5435831" y="2192302"/>
                <a:ext cx="4808700" cy="5079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chemeClr val="dk1"/>
                  </a:buClr>
                  <a:buSzPts val="2700"/>
                  <a:buFont typeface="Arial"/>
                  <a:buNone/>
                </a:pPr>
                <a:r>
                  <a:rPr b="1" lang="en-US" sz="2700">
                    <a:solidFill>
                      <a:schemeClr val="lt1"/>
                    </a:solidFill>
                  </a:rPr>
                  <a:t>Model Building</a:t>
                </a:r>
                <a:endParaRPr b="1" i="0" sz="2000" u="none" cap="none" strike="noStrike">
                  <a:solidFill>
                    <a:schemeClr val="lt1"/>
                  </a:solidFill>
                  <a:latin typeface="Arial"/>
                  <a:ea typeface="Arial"/>
                  <a:cs typeface="Arial"/>
                  <a:sym typeface="Arial"/>
                </a:endParaRPr>
              </a:p>
            </p:txBody>
          </p:sp>
        </p:grpSp>
        <p:grpSp>
          <p:nvGrpSpPr>
            <p:cNvPr id="133" name="Google Shape;133;p28"/>
            <p:cNvGrpSpPr/>
            <p:nvPr/>
          </p:nvGrpSpPr>
          <p:grpSpPr>
            <a:xfrm>
              <a:off x="885927" y="5540690"/>
              <a:ext cx="5897951" cy="523944"/>
              <a:chOff x="4354600" y="2116102"/>
              <a:chExt cx="5897951" cy="523944"/>
            </a:xfrm>
          </p:grpSpPr>
          <p:sp>
            <p:nvSpPr>
              <p:cNvPr id="134" name="Google Shape;134;p28"/>
              <p:cNvSpPr txBox="1"/>
              <p:nvPr/>
            </p:nvSpPr>
            <p:spPr>
              <a:xfrm>
                <a:off x="4354600" y="2116846"/>
                <a:ext cx="736800" cy="523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2"/>
                    </a:solidFill>
                    <a:latin typeface="Arial"/>
                    <a:ea typeface="Arial"/>
                    <a:cs typeface="Arial"/>
                    <a:sym typeface="Arial"/>
                  </a:rPr>
                  <a:t>04</a:t>
                </a:r>
                <a:endParaRPr b="1" i="0" sz="2800" u="none" cap="none" strike="noStrike">
                  <a:solidFill>
                    <a:schemeClr val="dk2"/>
                  </a:solidFill>
                  <a:latin typeface="Arial"/>
                  <a:ea typeface="Arial"/>
                  <a:cs typeface="Arial"/>
                  <a:sym typeface="Arial"/>
                </a:endParaRPr>
              </a:p>
            </p:txBody>
          </p:sp>
          <p:sp>
            <p:nvSpPr>
              <p:cNvPr id="135" name="Google Shape;135;p28"/>
              <p:cNvSpPr txBox="1"/>
              <p:nvPr/>
            </p:nvSpPr>
            <p:spPr>
              <a:xfrm>
                <a:off x="5443851" y="2116102"/>
                <a:ext cx="4808700" cy="507900"/>
              </a:xfrm>
              <a:prstGeom prst="rect">
                <a:avLst/>
              </a:prstGeom>
              <a:noFill/>
              <a:ln>
                <a:noFill/>
              </a:ln>
            </p:spPr>
            <p:txBody>
              <a:bodyPr anchorCtr="0" anchor="t" bIns="45700" lIns="108000" spcFirstLastPara="1" rIns="108000" wrap="square" tIns="45700">
                <a:spAutoFit/>
              </a:bodyPr>
              <a:lstStyle/>
              <a:p>
                <a:pPr indent="0" lvl="0" marL="0" rtl="0" algn="l">
                  <a:lnSpc>
                    <a:spcPct val="115000"/>
                  </a:lnSpc>
                  <a:spcBef>
                    <a:spcPts val="1200"/>
                  </a:spcBef>
                  <a:spcAft>
                    <a:spcPts val="1200"/>
                  </a:spcAft>
                  <a:buClr>
                    <a:schemeClr val="dk1"/>
                  </a:buClr>
                  <a:buSzPts val="1100"/>
                  <a:buFont typeface="Arial"/>
                  <a:buNone/>
                </a:pPr>
                <a:r>
                  <a:rPr b="1" lang="en-US" sz="2700">
                    <a:solidFill>
                      <a:schemeClr val="lt1"/>
                    </a:solidFill>
                  </a:rPr>
                  <a:t>Model Deployment</a:t>
                </a:r>
                <a:endParaRPr b="1" sz="2700">
                  <a:solidFill>
                    <a:schemeClr val="lt1"/>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29"/>
          <p:cNvGrpSpPr/>
          <p:nvPr/>
        </p:nvGrpSpPr>
        <p:grpSpPr>
          <a:xfrm>
            <a:off x="4778450" y="1892576"/>
            <a:ext cx="2700000" cy="2700000"/>
            <a:chOff x="7794000" y="1096324"/>
            <a:chExt cx="2700000" cy="2700000"/>
          </a:xfrm>
        </p:grpSpPr>
        <p:sp>
          <p:nvSpPr>
            <p:cNvPr id="141" name="Google Shape;141;p29"/>
            <p:cNvSpPr/>
            <p:nvPr/>
          </p:nvSpPr>
          <p:spPr>
            <a:xfrm>
              <a:off x="7794281" y="1756756"/>
              <a:ext cx="2699438" cy="684000"/>
            </a:xfrm>
            <a:custGeom>
              <a:rect b="b" l="l" r="r" t="t"/>
              <a:pathLst>
                <a:path extrusionOk="0" h="684000" w="2699438">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142" name="Google Shape;142;p29"/>
            <p:cNvSpPr/>
            <p:nvPr/>
          </p:nvSpPr>
          <p:spPr>
            <a:xfrm>
              <a:off x="7794000" y="2440756"/>
              <a:ext cx="2700000" cy="684000"/>
            </a:xfrm>
            <a:custGeom>
              <a:rect b="b" l="l" r="r" t="t"/>
              <a:pathLst>
                <a:path extrusionOk="0" h="684000" w="2700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143" name="Google Shape;143;p29"/>
            <p:cNvSpPr/>
            <p:nvPr/>
          </p:nvSpPr>
          <p:spPr>
            <a:xfrm>
              <a:off x="7984931" y="1096324"/>
              <a:ext cx="2318138" cy="660432"/>
            </a:xfrm>
            <a:custGeom>
              <a:rect b="b" l="l" r="r" t="t"/>
              <a:pathLst>
                <a:path extrusionOk="0" h="660432" w="2318138">
                  <a:moveTo>
                    <a:pt x="1159069" y="0"/>
                  </a:moveTo>
                  <a:cubicBezTo>
                    <a:pt x="1652397" y="0"/>
                    <a:pt x="2083921" y="264615"/>
                    <a:pt x="2318138" y="660432"/>
                  </a:cubicBezTo>
                  <a:lnTo>
                    <a:pt x="0" y="660432"/>
                  </a:lnTo>
                  <a:cubicBezTo>
                    <a:pt x="234217" y="264615"/>
                    <a:pt x="665741" y="0"/>
                    <a:pt x="115906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144" name="Google Shape;144;p29"/>
            <p:cNvSpPr/>
            <p:nvPr/>
          </p:nvSpPr>
          <p:spPr>
            <a:xfrm>
              <a:off x="7978166" y="3124756"/>
              <a:ext cx="2331668" cy="671568"/>
            </a:xfrm>
            <a:custGeom>
              <a:rect b="b" l="l" r="r" t="t"/>
              <a:pathLst>
                <a:path extrusionOk="0" h="671568" w="2331668">
                  <a:moveTo>
                    <a:pt x="0" y="0"/>
                  </a:moveTo>
                  <a:lnTo>
                    <a:pt x="2331668" y="0"/>
                  </a:lnTo>
                  <a:cubicBezTo>
                    <a:pt x="2098837" y="401928"/>
                    <a:pt x="1663824" y="671568"/>
                    <a:pt x="1165834" y="671568"/>
                  </a:cubicBezTo>
                  <a:cubicBezTo>
                    <a:pt x="667844" y="671568"/>
                    <a:pt x="232831" y="401928"/>
                    <a:pt x="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sp>
        <p:nvSpPr>
          <p:cNvPr id="145" name="Google Shape;145;p2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t>Tools</a:t>
            </a:r>
            <a:r>
              <a:rPr lang="en-US"/>
              <a:t> </a:t>
            </a:r>
            <a:endParaRPr/>
          </a:p>
        </p:txBody>
      </p:sp>
      <p:sp>
        <p:nvSpPr>
          <p:cNvPr id="146" name="Google Shape;146;p29"/>
          <p:cNvSpPr/>
          <p:nvPr/>
        </p:nvSpPr>
        <p:spPr>
          <a:xfrm>
            <a:off x="6107072" y="1868331"/>
            <a:ext cx="5220000" cy="6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147" name="Google Shape;147;p29"/>
          <p:cNvSpPr/>
          <p:nvPr/>
        </p:nvSpPr>
        <p:spPr>
          <a:xfrm>
            <a:off x="875489" y="2552331"/>
            <a:ext cx="5220000" cy="68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148" name="Google Shape;148;p29"/>
          <p:cNvSpPr/>
          <p:nvPr/>
        </p:nvSpPr>
        <p:spPr>
          <a:xfrm>
            <a:off x="6107072" y="3236331"/>
            <a:ext cx="5220000" cy="684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pic>
        <p:nvPicPr>
          <p:cNvPr descr="D:\Fullppt\005-PNG이미지\magnifying-glass-189254.png" id="149" name="Google Shape;149;p29"/>
          <p:cNvPicPr preferRelativeResize="0"/>
          <p:nvPr/>
        </p:nvPicPr>
        <p:blipFill rotWithShape="1">
          <a:blip r:embed="rId3">
            <a:alphaModFix/>
          </a:blip>
          <a:srcRect b="0" l="0" r="0" t="0"/>
          <a:stretch/>
        </p:blipFill>
        <p:spPr>
          <a:xfrm flipH="1">
            <a:off x="4578045" y="1691950"/>
            <a:ext cx="4824536" cy="4741616"/>
          </a:xfrm>
          <a:prstGeom prst="rect">
            <a:avLst/>
          </a:prstGeom>
          <a:noFill/>
          <a:ln>
            <a:noFill/>
          </a:ln>
        </p:spPr>
      </p:pic>
      <p:sp>
        <p:nvSpPr>
          <p:cNvPr id="150" name="Google Shape;150;p29"/>
          <p:cNvSpPr txBox="1"/>
          <p:nvPr/>
        </p:nvSpPr>
        <p:spPr>
          <a:xfrm>
            <a:off x="8220550" y="2077160"/>
            <a:ext cx="34239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lang="en-US" sz="1700">
                <a:solidFill>
                  <a:schemeClr val="lt1"/>
                </a:solidFill>
              </a:rPr>
              <a:t>COLAB</a:t>
            </a:r>
            <a:endParaRPr b="1" i="0" sz="1700" u="none" cap="none" strike="noStrike">
              <a:solidFill>
                <a:schemeClr val="lt1"/>
              </a:solidFill>
              <a:latin typeface="Arial"/>
              <a:ea typeface="Arial"/>
              <a:cs typeface="Arial"/>
              <a:sym typeface="Arial"/>
            </a:endParaRPr>
          </a:p>
        </p:txBody>
      </p:sp>
      <p:sp>
        <p:nvSpPr>
          <p:cNvPr id="151" name="Google Shape;151;p29"/>
          <p:cNvSpPr txBox="1"/>
          <p:nvPr/>
        </p:nvSpPr>
        <p:spPr>
          <a:xfrm>
            <a:off x="7839550" y="3435648"/>
            <a:ext cx="34239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lt1"/>
                </a:solidFill>
                <a:latin typeface="Arial"/>
                <a:ea typeface="Arial"/>
                <a:cs typeface="Arial"/>
                <a:sym typeface="Arial"/>
              </a:rPr>
              <a:t>PYTHON</a:t>
            </a:r>
            <a:endParaRPr b="1" i="0" sz="1700" u="none" cap="none" strike="noStrike">
              <a:solidFill>
                <a:schemeClr val="lt1"/>
              </a:solidFill>
              <a:latin typeface="Arial"/>
              <a:ea typeface="Arial"/>
              <a:cs typeface="Arial"/>
              <a:sym typeface="Arial"/>
            </a:endParaRPr>
          </a:p>
        </p:txBody>
      </p:sp>
      <p:sp>
        <p:nvSpPr>
          <p:cNvPr id="152" name="Google Shape;152;p29"/>
          <p:cNvSpPr txBox="1"/>
          <p:nvPr/>
        </p:nvSpPr>
        <p:spPr>
          <a:xfrm>
            <a:off x="804827" y="2757633"/>
            <a:ext cx="3473400" cy="354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700"/>
              <a:buFont typeface="Arial"/>
              <a:buNone/>
            </a:pPr>
            <a:r>
              <a:rPr b="1" lang="en-US" sz="1700">
                <a:solidFill>
                  <a:schemeClr val="lt1"/>
                </a:solidFill>
              </a:rPr>
              <a:t>STREAMLIT</a:t>
            </a:r>
            <a:endParaRPr b="1" i="0" sz="1700" u="none" cap="none" strike="noStrike">
              <a:solidFill>
                <a:schemeClr val="lt1"/>
              </a:solidFill>
              <a:latin typeface="Arial"/>
              <a:ea typeface="Arial"/>
              <a:cs typeface="Arial"/>
              <a:sym typeface="Arial"/>
            </a:endParaRPr>
          </a:p>
        </p:txBody>
      </p:sp>
      <p:sp>
        <p:nvSpPr>
          <p:cNvPr id="153" name="Google Shape;153;p29"/>
          <p:cNvSpPr/>
          <p:nvPr/>
        </p:nvSpPr>
        <p:spPr>
          <a:xfrm>
            <a:off x="5939662" y="3453359"/>
            <a:ext cx="332100" cy="243530"/>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 name="Google Shape;154;p29"/>
          <p:cNvSpPr/>
          <p:nvPr/>
        </p:nvSpPr>
        <p:spPr>
          <a:xfrm flipH="1">
            <a:off x="5898645" y="2035494"/>
            <a:ext cx="394151" cy="325150"/>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29"/>
          <p:cNvSpPr/>
          <p:nvPr/>
        </p:nvSpPr>
        <p:spPr>
          <a:xfrm>
            <a:off x="5950193" y="4089000"/>
            <a:ext cx="332100" cy="3108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29"/>
          <p:cNvSpPr/>
          <p:nvPr/>
        </p:nvSpPr>
        <p:spPr>
          <a:xfrm>
            <a:off x="5897489" y="2728168"/>
            <a:ext cx="394340" cy="311771"/>
          </a:xfrm>
          <a:custGeom>
            <a:rect b="b" l="l" r="r" t="t"/>
            <a:pathLst>
              <a:path extrusionOk="0" h="2545072" w="3219104">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7" name="Google Shape;157;p29"/>
          <p:cNvSpPr txBox="1"/>
          <p:nvPr/>
        </p:nvSpPr>
        <p:spPr>
          <a:xfrm>
            <a:off x="3812375" y="5722375"/>
            <a:ext cx="1321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Selenium</a:t>
            </a:r>
            <a:endParaRPr b="1" i="0" sz="1800" u="none" cap="none" strike="noStrike">
              <a:solidFill>
                <a:schemeClr val="lt1"/>
              </a:solidFill>
              <a:latin typeface="Arial"/>
              <a:ea typeface="Arial"/>
              <a:cs typeface="Arial"/>
              <a:sym typeface="Arial"/>
            </a:endParaRPr>
          </a:p>
        </p:txBody>
      </p:sp>
      <p:sp>
        <p:nvSpPr>
          <p:cNvPr id="158" name="Google Shape;158;p29"/>
          <p:cNvSpPr txBox="1"/>
          <p:nvPr/>
        </p:nvSpPr>
        <p:spPr>
          <a:xfrm>
            <a:off x="2137213" y="5827769"/>
            <a:ext cx="1184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Scrapy</a:t>
            </a:r>
            <a:endParaRPr b="1" i="0" sz="1800" u="none" cap="none" strike="noStrike">
              <a:solidFill>
                <a:schemeClr val="lt1"/>
              </a:solidFill>
              <a:latin typeface="Arial"/>
              <a:ea typeface="Arial"/>
              <a:cs typeface="Arial"/>
              <a:sym typeface="Arial"/>
            </a:endParaRPr>
          </a:p>
        </p:txBody>
      </p:sp>
      <p:sp>
        <p:nvSpPr>
          <p:cNvPr id="159" name="Google Shape;159;p29"/>
          <p:cNvSpPr txBox="1"/>
          <p:nvPr/>
        </p:nvSpPr>
        <p:spPr>
          <a:xfrm>
            <a:off x="394338" y="5764394"/>
            <a:ext cx="1184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API</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100"/>
              <a:buFont typeface="Arial"/>
              <a:buNone/>
            </a:pPr>
            <a:r>
              <a:rPr b="1" lang="en-US" sz="3000">
                <a:solidFill>
                  <a:schemeClr val="dk1"/>
                </a:solidFill>
              </a:rPr>
              <a:t>Fraud Detection</a:t>
            </a:r>
            <a:endParaRPr b="1">
              <a:solidFill>
                <a:schemeClr val="dk1"/>
              </a:solidFill>
            </a:endParaRPr>
          </a:p>
        </p:txBody>
      </p:sp>
      <p:sp>
        <p:nvSpPr>
          <p:cNvPr id="165" name="Google Shape;165;p30"/>
          <p:cNvSpPr/>
          <p:nvPr/>
        </p:nvSpPr>
        <p:spPr>
          <a:xfrm>
            <a:off x="494432" y="2451503"/>
            <a:ext cx="4973260" cy="3780312"/>
          </a:xfrm>
          <a:custGeom>
            <a:rect b="b" l="l" r="r" t="t"/>
            <a:pathLst>
              <a:path extrusionOk="0" h="5439298" w="7155770">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6" name="Google Shape;166;p30"/>
          <p:cNvSpPr/>
          <p:nvPr/>
        </p:nvSpPr>
        <p:spPr>
          <a:xfrm>
            <a:off x="4462881" y="1464074"/>
            <a:ext cx="2545025" cy="1805189"/>
          </a:xfrm>
          <a:custGeom>
            <a:rect b="b" l="l" r="r" t="t"/>
            <a:pathLst>
              <a:path extrusionOk="0" h="2594697" w="3658104">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30"/>
          <p:cNvSpPr/>
          <p:nvPr/>
        </p:nvSpPr>
        <p:spPr>
          <a:xfrm>
            <a:off x="3430795" y="2067644"/>
            <a:ext cx="974620" cy="666881"/>
          </a:xfrm>
          <a:custGeom>
            <a:rect b="b" l="l" r="r" t="t"/>
            <a:pathLst>
              <a:path extrusionOk="0" h="958544" w="1400875">
                <a:moveTo>
                  <a:pt x="1269220" y="632077"/>
                </a:moveTo>
                <a:cubicBezTo>
                  <a:pt x="1285524" y="779838"/>
                  <a:pt x="1205393" y="881758"/>
                  <a:pt x="1057046" y="894041"/>
                </a:cubicBezTo>
                <a:cubicBezTo>
                  <a:pt x="1007476" y="898135"/>
                  <a:pt x="956443" y="884244"/>
                  <a:pt x="905995" y="880149"/>
                </a:cubicBezTo>
                <a:cubicBezTo>
                  <a:pt x="893492" y="879126"/>
                  <a:pt x="876969" y="879857"/>
                  <a:pt x="868342" y="887022"/>
                </a:cubicBezTo>
                <a:cubicBezTo>
                  <a:pt x="753262" y="982142"/>
                  <a:pt x="585321" y="983092"/>
                  <a:pt x="468048" y="885633"/>
                </a:cubicBezTo>
                <a:cubicBezTo>
                  <a:pt x="447723" y="868744"/>
                  <a:pt x="431419" y="866916"/>
                  <a:pt x="406560" y="872107"/>
                </a:cubicBezTo>
                <a:cubicBezTo>
                  <a:pt x="281464" y="898281"/>
                  <a:pt x="171575" y="868670"/>
                  <a:pt x="86179" y="770699"/>
                </a:cubicBezTo>
                <a:cubicBezTo>
                  <a:pt x="34195" y="711039"/>
                  <a:pt x="23814" y="640924"/>
                  <a:pt x="48379" y="565252"/>
                </a:cubicBezTo>
                <a:cubicBezTo>
                  <a:pt x="51889" y="554431"/>
                  <a:pt x="52766" y="537469"/>
                  <a:pt x="46698" y="529719"/>
                </a:cubicBezTo>
                <a:cubicBezTo>
                  <a:pt x="-51786" y="404403"/>
                  <a:pt x="9849" y="228712"/>
                  <a:pt x="190657" y="193399"/>
                </a:cubicBezTo>
                <a:cubicBezTo>
                  <a:pt x="219318" y="187769"/>
                  <a:pt x="232186" y="176802"/>
                  <a:pt x="242348" y="148654"/>
                </a:cubicBezTo>
                <a:cubicBezTo>
                  <a:pt x="275834" y="55654"/>
                  <a:pt x="352164" y="15880"/>
                  <a:pt x="444213" y="3232"/>
                </a:cubicBezTo>
                <a:cubicBezTo>
                  <a:pt x="518642" y="-7004"/>
                  <a:pt x="590147" y="7034"/>
                  <a:pt x="654925" y="45930"/>
                </a:cubicBezTo>
                <a:cubicBezTo>
                  <a:pt x="673496" y="57043"/>
                  <a:pt x="686510" y="54484"/>
                  <a:pt x="704276" y="45637"/>
                </a:cubicBezTo>
                <a:cubicBezTo>
                  <a:pt x="823670" y="-13877"/>
                  <a:pt x="970627" y="8350"/>
                  <a:pt x="1067429" y="99229"/>
                </a:cubicBezTo>
                <a:cubicBezTo>
                  <a:pt x="1074520" y="105882"/>
                  <a:pt x="1081320" y="112901"/>
                  <a:pt x="1087608" y="120286"/>
                </a:cubicBezTo>
                <a:cubicBezTo>
                  <a:pt x="1145440" y="187988"/>
                  <a:pt x="1145659" y="187477"/>
                  <a:pt x="1231348" y="222132"/>
                </a:cubicBezTo>
                <a:cubicBezTo>
                  <a:pt x="1307970" y="253132"/>
                  <a:pt x="1367776" y="301972"/>
                  <a:pt x="1392196" y="384735"/>
                </a:cubicBezTo>
                <a:cubicBezTo>
                  <a:pt x="1415666" y="464356"/>
                  <a:pt x="1390880" y="542733"/>
                  <a:pt x="1325810" y="593839"/>
                </a:cubicBezTo>
                <a:cubicBezTo>
                  <a:pt x="1307751" y="607876"/>
                  <a:pt x="1287791" y="619574"/>
                  <a:pt x="1269220" y="632077"/>
                </a:cubicBezTo>
                <a:close/>
                <a:moveTo>
                  <a:pt x="1009596" y="827946"/>
                </a:moveTo>
                <a:cubicBezTo>
                  <a:pt x="1063627" y="823706"/>
                  <a:pt x="1112758" y="811789"/>
                  <a:pt x="1154871" y="779546"/>
                </a:cubicBezTo>
                <a:cubicBezTo>
                  <a:pt x="1195157" y="748692"/>
                  <a:pt x="1218772" y="708480"/>
                  <a:pt x="1206855" y="655839"/>
                </a:cubicBezTo>
                <a:cubicBezTo>
                  <a:pt x="1190770" y="584992"/>
                  <a:pt x="1189893" y="585211"/>
                  <a:pt x="1254379" y="552530"/>
                </a:cubicBezTo>
                <a:cubicBezTo>
                  <a:pt x="1355274" y="501351"/>
                  <a:pt x="1366022" y="401040"/>
                  <a:pt x="1277994" y="329901"/>
                </a:cubicBezTo>
                <a:cubicBezTo>
                  <a:pt x="1233029" y="293564"/>
                  <a:pt x="1180315" y="275724"/>
                  <a:pt x="1123360" y="271995"/>
                </a:cubicBezTo>
                <a:cubicBezTo>
                  <a:pt x="1095065" y="270167"/>
                  <a:pt x="1084098" y="257373"/>
                  <a:pt x="1072327" y="231929"/>
                </a:cubicBezTo>
                <a:cubicBezTo>
                  <a:pt x="1056608" y="197932"/>
                  <a:pt x="1035112" y="162326"/>
                  <a:pt x="1006452" y="139368"/>
                </a:cubicBezTo>
                <a:cubicBezTo>
                  <a:pt x="923030" y="72689"/>
                  <a:pt x="803052" y="69911"/>
                  <a:pt x="712611" y="127231"/>
                </a:cubicBezTo>
                <a:cubicBezTo>
                  <a:pt x="688484" y="142512"/>
                  <a:pt x="669986" y="142366"/>
                  <a:pt x="646882" y="125038"/>
                </a:cubicBezTo>
                <a:cubicBezTo>
                  <a:pt x="591901" y="83949"/>
                  <a:pt x="528512" y="69911"/>
                  <a:pt x="460737" y="75833"/>
                </a:cubicBezTo>
                <a:cubicBezTo>
                  <a:pt x="380751" y="82779"/>
                  <a:pt x="305299" y="129059"/>
                  <a:pt x="299376" y="190328"/>
                </a:cubicBezTo>
                <a:cubicBezTo>
                  <a:pt x="293308" y="253205"/>
                  <a:pt x="261211" y="260955"/>
                  <a:pt x="210398" y="267023"/>
                </a:cubicBezTo>
                <a:cubicBezTo>
                  <a:pt x="149129" y="274335"/>
                  <a:pt x="95756" y="302995"/>
                  <a:pt x="71410" y="365214"/>
                </a:cubicBezTo>
                <a:cubicBezTo>
                  <a:pt x="48087" y="424728"/>
                  <a:pt x="79233" y="468230"/>
                  <a:pt x="119299" y="507419"/>
                </a:cubicBezTo>
                <a:cubicBezTo>
                  <a:pt x="142841" y="530450"/>
                  <a:pt x="133775" y="553042"/>
                  <a:pt x="120469" y="576730"/>
                </a:cubicBezTo>
                <a:cubicBezTo>
                  <a:pt x="86837" y="636683"/>
                  <a:pt x="92832" y="686985"/>
                  <a:pt x="143353" y="734069"/>
                </a:cubicBezTo>
                <a:cubicBezTo>
                  <a:pt x="219025" y="804477"/>
                  <a:pt x="308296" y="824803"/>
                  <a:pt x="406779" y="793510"/>
                </a:cubicBezTo>
                <a:cubicBezTo>
                  <a:pt x="440338" y="782836"/>
                  <a:pt x="463223" y="782397"/>
                  <a:pt x="489982" y="811569"/>
                </a:cubicBezTo>
                <a:cubicBezTo>
                  <a:pt x="576036" y="905446"/>
                  <a:pt x="761816" y="907128"/>
                  <a:pt x="835075" y="815810"/>
                </a:cubicBezTo>
                <a:cubicBezTo>
                  <a:pt x="854816" y="791171"/>
                  <a:pt x="875361" y="788392"/>
                  <a:pt x="905044" y="800310"/>
                </a:cubicBezTo>
                <a:cubicBezTo>
                  <a:pt x="938238" y="813543"/>
                  <a:pt x="974575" y="819027"/>
                  <a:pt x="1009596" y="8279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30"/>
          <p:cNvSpPr/>
          <p:nvPr/>
        </p:nvSpPr>
        <p:spPr>
          <a:xfrm>
            <a:off x="2853303" y="2477404"/>
            <a:ext cx="558912" cy="486189"/>
          </a:xfrm>
          <a:custGeom>
            <a:rect b="b" l="l" r="r" t="t"/>
            <a:pathLst>
              <a:path extrusionOk="0" h="698826" w="803355">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69" name="Google Shape;169;p30"/>
          <p:cNvGrpSpPr/>
          <p:nvPr/>
        </p:nvGrpSpPr>
        <p:grpSpPr>
          <a:xfrm>
            <a:off x="5247787" y="1823136"/>
            <a:ext cx="862340" cy="1087064"/>
            <a:chOff x="6804248" y="2144238"/>
            <a:chExt cx="1305367" cy="1645545"/>
          </a:xfrm>
        </p:grpSpPr>
        <p:sp>
          <p:nvSpPr>
            <p:cNvPr id="170" name="Google Shape;170;p30"/>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30"/>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30"/>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30"/>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4" name="Google Shape;174;p30"/>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5" name="Google Shape;175;p30"/>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6" name="Google Shape;176;p30"/>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77" name="Google Shape;177;p30"/>
          <p:cNvSpPr txBox="1"/>
          <p:nvPr/>
        </p:nvSpPr>
        <p:spPr>
          <a:xfrm>
            <a:off x="7197900" y="2356925"/>
            <a:ext cx="4751700" cy="35124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600"/>
              </a:spcBef>
              <a:spcAft>
                <a:spcPts val="0"/>
              </a:spcAft>
              <a:buClr>
                <a:schemeClr val="dk1"/>
              </a:buClr>
              <a:buSzPts val="1100"/>
              <a:buFont typeface="Arial"/>
              <a:buNone/>
            </a:pPr>
            <a:r>
              <a:rPr lang="en-US">
                <a:solidFill>
                  <a:srgbClr val="212121"/>
                </a:solidFill>
                <a:latin typeface="Roboto"/>
                <a:ea typeface="Roboto"/>
                <a:cs typeface="Roboto"/>
                <a:sym typeface="Roboto"/>
              </a:rPr>
              <a:t>Welcome to "</a:t>
            </a:r>
            <a:r>
              <a:rPr b="1" i="1" lang="en-US">
                <a:solidFill>
                  <a:srgbClr val="212121"/>
                </a:solidFill>
                <a:latin typeface="Roboto"/>
                <a:ea typeface="Roboto"/>
                <a:cs typeface="Roboto"/>
                <a:sym typeface="Roboto"/>
              </a:rPr>
              <a:t>Fraud Detection Project</a:t>
            </a:r>
            <a:r>
              <a:rPr lang="en-US">
                <a:solidFill>
                  <a:srgbClr val="212121"/>
                </a:solidFill>
                <a:latin typeface="Roboto"/>
                <a:ea typeface="Roboto"/>
                <a:cs typeface="Roboto"/>
                <a:sym typeface="Roboto"/>
              </a:rPr>
              <a:t>". This is the last project of the Capstone Series.</a:t>
            </a:r>
            <a:endParaRPr>
              <a:solidFill>
                <a:srgbClr val="21212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US">
                <a:solidFill>
                  <a:srgbClr val="212121"/>
                </a:solidFill>
                <a:latin typeface="Roboto"/>
                <a:ea typeface="Roboto"/>
                <a:cs typeface="Roboto"/>
                <a:sym typeface="Roboto"/>
              </a:rPr>
              <a:t>One of the challenges in this project is the absence of domain knowledge. So without knowing what the column names are, we will only be interested in their values. The other one is the class frequencies of the target variable are quite imbalanced.</a:t>
            </a:r>
            <a:endParaRPr>
              <a:solidFill>
                <a:srgbClr val="21212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US">
                <a:solidFill>
                  <a:srgbClr val="212121"/>
                </a:solidFill>
                <a:latin typeface="Roboto"/>
                <a:ea typeface="Roboto"/>
                <a:cs typeface="Roboto"/>
                <a:sym typeface="Roboto"/>
              </a:rPr>
              <a:t>We will implement </a:t>
            </a:r>
            <a:r>
              <a:rPr b="1" i="1" lang="en-US">
                <a:solidFill>
                  <a:srgbClr val="212121"/>
                </a:solidFill>
                <a:latin typeface="Roboto"/>
                <a:ea typeface="Roboto"/>
                <a:cs typeface="Roboto"/>
                <a:sym typeface="Roboto"/>
              </a:rPr>
              <a:t>Logistic Regression, Random Forest, Neural Network</a:t>
            </a:r>
            <a:r>
              <a:rPr lang="en-US">
                <a:solidFill>
                  <a:srgbClr val="212121"/>
                </a:solidFill>
                <a:latin typeface="Roboto"/>
                <a:ea typeface="Roboto"/>
                <a:cs typeface="Roboto"/>
                <a:sym typeface="Roboto"/>
              </a:rPr>
              <a:t> algorithms and </a:t>
            </a:r>
            <a:r>
              <a:rPr b="1" i="1" lang="en-US">
                <a:solidFill>
                  <a:srgbClr val="212121"/>
                </a:solidFill>
                <a:latin typeface="Roboto"/>
                <a:ea typeface="Roboto"/>
                <a:cs typeface="Roboto"/>
                <a:sym typeface="Roboto"/>
              </a:rPr>
              <a:t>SMOTE</a:t>
            </a:r>
            <a:r>
              <a:rPr lang="en-US">
                <a:solidFill>
                  <a:srgbClr val="212121"/>
                </a:solidFill>
                <a:latin typeface="Roboto"/>
                <a:ea typeface="Roboto"/>
                <a:cs typeface="Roboto"/>
                <a:sym typeface="Roboto"/>
              </a:rPr>
              <a:t> technique. Also visualize performances of the models using </a:t>
            </a:r>
            <a:r>
              <a:rPr b="1" i="1" lang="en-US">
                <a:solidFill>
                  <a:srgbClr val="212121"/>
                </a:solidFill>
                <a:latin typeface="Roboto"/>
                <a:ea typeface="Roboto"/>
                <a:cs typeface="Roboto"/>
                <a:sym typeface="Roboto"/>
              </a:rPr>
              <a:t>Seaborn, Matplotlib</a:t>
            </a:r>
            <a:r>
              <a:rPr lang="en-US">
                <a:solidFill>
                  <a:srgbClr val="212121"/>
                </a:solidFill>
                <a:latin typeface="Roboto"/>
                <a:ea typeface="Roboto"/>
                <a:cs typeface="Roboto"/>
                <a:sym typeface="Roboto"/>
              </a:rPr>
              <a:t> and </a:t>
            </a:r>
            <a:r>
              <a:rPr b="1" i="1" lang="en-US">
                <a:solidFill>
                  <a:srgbClr val="212121"/>
                </a:solidFill>
                <a:latin typeface="Roboto"/>
                <a:ea typeface="Roboto"/>
                <a:cs typeface="Roboto"/>
                <a:sym typeface="Roboto"/>
              </a:rPr>
              <a:t>Yellowbrick</a:t>
            </a:r>
            <a:r>
              <a:rPr lang="en-US">
                <a:solidFill>
                  <a:srgbClr val="212121"/>
                </a:solidFill>
                <a:latin typeface="Roboto"/>
                <a:ea typeface="Roboto"/>
                <a:cs typeface="Roboto"/>
                <a:sym typeface="Roboto"/>
              </a:rPr>
              <a:t> in a variety of ways.</a:t>
            </a:r>
            <a:endParaRPr>
              <a:solidFill>
                <a:srgbClr val="212121"/>
              </a:solidFill>
              <a:latin typeface="Roboto"/>
              <a:ea typeface="Roboto"/>
              <a:cs typeface="Roboto"/>
              <a:sym typeface="Roboto"/>
            </a:endParaRPr>
          </a:p>
          <a:p>
            <a:pPr indent="0" lvl="0" marL="0" rtl="0" algn="l">
              <a:lnSpc>
                <a:spcPct val="115000"/>
              </a:lnSpc>
              <a:spcBef>
                <a:spcPts val="600"/>
              </a:spcBef>
              <a:spcAft>
                <a:spcPts val="500"/>
              </a:spcAft>
              <a:buClr>
                <a:schemeClr val="dk1"/>
              </a:buClr>
              <a:buSzPts val="1100"/>
              <a:buFont typeface="Arial"/>
              <a:buNone/>
            </a:pPr>
            <a:r>
              <a:rPr lang="en-US">
                <a:solidFill>
                  <a:srgbClr val="212121"/>
                </a:solidFill>
                <a:latin typeface="Roboto"/>
                <a:ea typeface="Roboto"/>
                <a:cs typeface="Roboto"/>
                <a:sym typeface="Roboto"/>
              </a:rPr>
              <a:t>At the end of the project, we will have the opportunity to deploy our model by </a:t>
            </a:r>
            <a:r>
              <a:rPr b="1" i="1" lang="en-US">
                <a:solidFill>
                  <a:srgbClr val="212121"/>
                </a:solidFill>
                <a:latin typeface="Roboto"/>
                <a:ea typeface="Roboto"/>
                <a:cs typeface="Roboto"/>
                <a:sym typeface="Roboto"/>
              </a:rPr>
              <a:t>Streamlit API</a:t>
            </a:r>
            <a:r>
              <a:rPr lang="en-US">
                <a:solidFill>
                  <a:srgbClr val="212121"/>
                </a:solidFill>
                <a:latin typeface="Roboto"/>
                <a:ea typeface="Roboto"/>
                <a:cs typeface="Roboto"/>
                <a:sym typeface="Roboto"/>
              </a:rPr>
              <a:t>.</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31"/>
          <p:cNvGrpSpPr/>
          <p:nvPr/>
        </p:nvGrpSpPr>
        <p:grpSpPr>
          <a:xfrm>
            <a:off x="7205505" y="1858222"/>
            <a:ext cx="3958883" cy="4345920"/>
            <a:chOff x="3033791" y="66648"/>
            <a:chExt cx="6126139" cy="6725057"/>
          </a:xfrm>
        </p:grpSpPr>
        <p:sp>
          <p:nvSpPr>
            <p:cNvPr id="183" name="Google Shape;183;p31"/>
            <p:cNvSpPr/>
            <p:nvPr/>
          </p:nvSpPr>
          <p:spPr>
            <a:xfrm>
              <a:off x="3033791" y="66648"/>
              <a:ext cx="6126139" cy="6725057"/>
            </a:xfrm>
            <a:custGeom>
              <a:rect b="b" l="l" r="r" t="t"/>
              <a:pathLst>
                <a:path extrusionOk="0" h="6725057" w="6126139">
                  <a:moveTo>
                    <a:pt x="2177431" y="6725058"/>
                  </a:moveTo>
                  <a:cubicBezTo>
                    <a:pt x="2176955" y="6724296"/>
                    <a:pt x="2176669" y="6723058"/>
                    <a:pt x="2176098" y="6722867"/>
                  </a:cubicBezTo>
                  <a:cubicBezTo>
                    <a:pt x="2139141" y="6711152"/>
                    <a:pt x="2139903" y="6711247"/>
                    <a:pt x="2142665" y="6671527"/>
                  </a:cubicBezTo>
                  <a:cubicBezTo>
                    <a:pt x="2158572" y="6437593"/>
                    <a:pt x="2095230" y="6076786"/>
                    <a:pt x="1859677" y="5963820"/>
                  </a:cubicBezTo>
                  <a:cubicBezTo>
                    <a:pt x="1660414" y="5868284"/>
                    <a:pt x="1420479" y="5926863"/>
                    <a:pt x="1209310" y="5928196"/>
                  </a:cubicBezTo>
                  <a:cubicBezTo>
                    <a:pt x="933942" y="5929911"/>
                    <a:pt x="646668" y="5869808"/>
                    <a:pt x="495602" y="5616729"/>
                  </a:cubicBezTo>
                  <a:cubicBezTo>
                    <a:pt x="385017" y="5431563"/>
                    <a:pt x="497507" y="5212679"/>
                    <a:pt x="552752" y="5027703"/>
                  </a:cubicBezTo>
                  <a:cubicBezTo>
                    <a:pt x="563801" y="4990555"/>
                    <a:pt x="575040" y="4951979"/>
                    <a:pt x="569325" y="4913689"/>
                  </a:cubicBezTo>
                  <a:cubicBezTo>
                    <a:pt x="559991" y="4851300"/>
                    <a:pt x="509223" y="4805104"/>
                    <a:pt x="465979" y="4759193"/>
                  </a:cubicBezTo>
                  <a:cubicBezTo>
                    <a:pt x="422736" y="4713283"/>
                    <a:pt x="382159" y="4652037"/>
                    <a:pt x="399495" y="4591458"/>
                  </a:cubicBezTo>
                  <a:cubicBezTo>
                    <a:pt x="417021" y="4530212"/>
                    <a:pt x="486458" y="4497256"/>
                    <a:pt x="511032" y="4438582"/>
                  </a:cubicBezTo>
                  <a:cubicBezTo>
                    <a:pt x="436737" y="4416103"/>
                    <a:pt x="377587" y="4349809"/>
                    <a:pt x="363490" y="4273513"/>
                  </a:cubicBezTo>
                  <a:cubicBezTo>
                    <a:pt x="344916" y="4172358"/>
                    <a:pt x="408924" y="4114922"/>
                    <a:pt x="454549" y="4036341"/>
                  </a:cubicBezTo>
                  <a:cubicBezTo>
                    <a:pt x="485505" y="3982905"/>
                    <a:pt x="553514" y="3839078"/>
                    <a:pt x="477695" y="3793644"/>
                  </a:cubicBezTo>
                  <a:cubicBezTo>
                    <a:pt x="450644" y="3777451"/>
                    <a:pt x="417783" y="3775546"/>
                    <a:pt x="386541" y="3771451"/>
                  </a:cubicBezTo>
                  <a:cubicBezTo>
                    <a:pt x="280623" y="3757639"/>
                    <a:pt x="178896" y="3713538"/>
                    <a:pt x="96314" y="3645911"/>
                  </a:cubicBezTo>
                  <a:cubicBezTo>
                    <a:pt x="58119" y="3614574"/>
                    <a:pt x="22971" y="3576664"/>
                    <a:pt x="8112" y="3529611"/>
                  </a:cubicBezTo>
                  <a:cubicBezTo>
                    <a:pt x="-16462" y="3451696"/>
                    <a:pt x="19066" y="3368543"/>
                    <a:pt x="57642" y="3296534"/>
                  </a:cubicBezTo>
                  <a:cubicBezTo>
                    <a:pt x="180515" y="3067458"/>
                    <a:pt x="350060" y="2873243"/>
                    <a:pt x="512842" y="2672551"/>
                  </a:cubicBezTo>
                  <a:cubicBezTo>
                    <a:pt x="622570" y="2537296"/>
                    <a:pt x="734203" y="2403661"/>
                    <a:pt x="829739" y="2257547"/>
                  </a:cubicBezTo>
                  <a:cubicBezTo>
                    <a:pt x="838883" y="2243545"/>
                    <a:pt x="840883" y="2232592"/>
                    <a:pt x="834120" y="2216971"/>
                  </a:cubicBezTo>
                  <a:cubicBezTo>
                    <a:pt x="689912" y="1883310"/>
                    <a:pt x="888794" y="1421061"/>
                    <a:pt x="1065387" y="1136550"/>
                  </a:cubicBezTo>
                  <a:cubicBezTo>
                    <a:pt x="1282748" y="786125"/>
                    <a:pt x="1593263" y="494088"/>
                    <a:pt x="1956165" y="298350"/>
                  </a:cubicBezTo>
                  <a:cubicBezTo>
                    <a:pt x="2426796" y="44508"/>
                    <a:pt x="2976865" y="-25215"/>
                    <a:pt x="3503978" y="7551"/>
                  </a:cubicBezTo>
                  <a:cubicBezTo>
                    <a:pt x="4206447" y="51271"/>
                    <a:pt x="4951207" y="275013"/>
                    <a:pt x="5464032" y="777743"/>
                  </a:cubicBezTo>
                  <a:cubicBezTo>
                    <a:pt x="6165168" y="1465067"/>
                    <a:pt x="6267371" y="2522056"/>
                    <a:pt x="5967238" y="3418740"/>
                  </a:cubicBezTo>
                  <a:cubicBezTo>
                    <a:pt x="5886466" y="3659913"/>
                    <a:pt x="5770452" y="3877559"/>
                    <a:pt x="5624720" y="4085204"/>
                  </a:cubicBezTo>
                  <a:cubicBezTo>
                    <a:pt x="5484702" y="4284562"/>
                    <a:pt x="5331254" y="4484492"/>
                    <a:pt x="5268580" y="4724237"/>
                  </a:cubicBezTo>
                  <a:cubicBezTo>
                    <a:pt x="5163329" y="5126858"/>
                    <a:pt x="5284296" y="5611586"/>
                    <a:pt x="5352780" y="6013731"/>
                  </a:cubicBezTo>
                  <a:cubicBezTo>
                    <a:pt x="5368592" y="6106790"/>
                    <a:pt x="5388023" y="6199373"/>
                    <a:pt x="5400882" y="6292813"/>
                  </a:cubicBezTo>
                  <a:cubicBezTo>
                    <a:pt x="5413741" y="6385968"/>
                    <a:pt x="5373259" y="6459977"/>
                    <a:pt x="5303060" y="6518175"/>
                  </a:cubicBezTo>
                  <a:cubicBezTo>
                    <a:pt x="5231337" y="6577706"/>
                    <a:pt x="5145422" y="6607805"/>
                    <a:pt x="5056458" y="6629141"/>
                  </a:cubicBezTo>
                  <a:cubicBezTo>
                    <a:pt x="4772613" y="6697245"/>
                    <a:pt x="4470289" y="6638857"/>
                    <a:pt x="4201780" y="6537606"/>
                  </a:cubicBezTo>
                  <a:cubicBezTo>
                    <a:pt x="3936603" y="6437498"/>
                    <a:pt x="3664950" y="6303100"/>
                    <a:pt x="3504168" y="6062023"/>
                  </a:cubicBezTo>
                  <a:cubicBezTo>
                    <a:pt x="3338815" y="5814087"/>
                    <a:pt x="3237183" y="5542243"/>
                    <a:pt x="3196035" y="5247444"/>
                  </a:cubicBezTo>
                  <a:cubicBezTo>
                    <a:pt x="3170889" y="5067708"/>
                    <a:pt x="3170222" y="4888162"/>
                    <a:pt x="3196225" y="4708520"/>
                  </a:cubicBezTo>
                  <a:cubicBezTo>
                    <a:pt x="3226229" y="4707472"/>
                    <a:pt x="3252708" y="4705758"/>
                    <a:pt x="3280902" y="4708425"/>
                  </a:cubicBezTo>
                  <a:cubicBezTo>
                    <a:pt x="3263376" y="4834536"/>
                    <a:pt x="3256804" y="4961218"/>
                    <a:pt x="3265377" y="5088187"/>
                  </a:cubicBezTo>
                  <a:cubicBezTo>
                    <a:pt x="3290427" y="5460424"/>
                    <a:pt x="3406728" y="5799704"/>
                    <a:pt x="3635709" y="6097170"/>
                  </a:cubicBezTo>
                  <a:cubicBezTo>
                    <a:pt x="3788109" y="6295100"/>
                    <a:pt x="4084146" y="6415210"/>
                    <a:pt x="4317127" y="6482932"/>
                  </a:cubicBezTo>
                  <a:cubicBezTo>
                    <a:pt x="4580684" y="6559608"/>
                    <a:pt x="5014738" y="6644953"/>
                    <a:pt x="5247244" y="6454548"/>
                  </a:cubicBezTo>
                  <a:cubicBezTo>
                    <a:pt x="5303060" y="6408828"/>
                    <a:pt x="5325634" y="6353583"/>
                    <a:pt x="5312490" y="6278716"/>
                  </a:cubicBezTo>
                  <a:cubicBezTo>
                    <a:pt x="5259531" y="5978774"/>
                    <a:pt x="5217049" y="5679022"/>
                    <a:pt x="5179711" y="5377652"/>
                  </a:cubicBezTo>
                  <a:cubicBezTo>
                    <a:pt x="5143040" y="5081900"/>
                    <a:pt x="5130467" y="4816724"/>
                    <a:pt x="5250101" y="4534308"/>
                  </a:cubicBezTo>
                  <a:cubicBezTo>
                    <a:pt x="5345161" y="4309994"/>
                    <a:pt x="5496894" y="4117113"/>
                    <a:pt x="5631673" y="3916230"/>
                  </a:cubicBezTo>
                  <a:cubicBezTo>
                    <a:pt x="5774738" y="3702966"/>
                    <a:pt x="5862559" y="3489320"/>
                    <a:pt x="5932853" y="3243670"/>
                  </a:cubicBezTo>
                  <a:cubicBezTo>
                    <a:pt x="6184123" y="2365751"/>
                    <a:pt x="6018578" y="1365150"/>
                    <a:pt x="5303917" y="746691"/>
                  </a:cubicBezTo>
                  <a:cubicBezTo>
                    <a:pt x="4742419" y="260821"/>
                    <a:pt x="3936889" y="74988"/>
                    <a:pt x="3209084" y="85466"/>
                  </a:cubicBezTo>
                  <a:cubicBezTo>
                    <a:pt x="2777982" y="91752"/>
                    <a:pt x="2365169" y="178811"/>
                    <a:pt x="1982169" y="383789"/>
                  </a:cubicBezTo>
                  <a:cubicBezTo>
                    <a:pt x="1651365" y="560859"/>
                    <a:pt x="1373807" y="798317"/>
                    <a:pt x="1173210" y="1118262"/>
                  </a:cubicBezTo>
                  <a:cubicBezTo>
                    <a:pt x="1004808" y="1386867"/>
                    <a:pt x="820976" y="1732434"/>
                    <a:pt x="890889" y="2059332"/>
                  </a:cubicBezTo>
                  <a:cubicBezTo>
                    <a:pt x="907558" y="2137437"/>
                    <a:pt x="936895" y="2219447"/>
                    <a:pt x="909844" y="2294695"/>
                  </a:cubicBezTo>
                  <a:cubicBezTo>
                    <a:pt x="897176" y="2330032"/>
                    <a:pt x="873078" y="2359941"/>
                    <a:pt x="849456" y="2389087"/>
                  </a:cubicBezTo>
                  <a:cubicBezTo>
                    <a:pt x="699246" y="2560823"/>
                    <a:pt x="551133" y="2734749"/>
                    <a:pt x="412925" y="2916296"/>
                  </a:cubicBezTo>
                  <a:cubicBezTo>
                    <a:pt x="300720" y="3063553"/>
                    <a:pt x="118888" y="3258148"/>
                    <a:pt x="90599" y="3448172"/>
                  </a:cubicBezTo>
                  <a:cubicBezTo>
                    <a:pt x="87360" y="3469698"/>
                    <a:pt x="86884" y="3492273"/>
                    <a:pt x="93933" y="3512847"/>
                  </a:cubicBezTo>
                  <a:cubicBezTo>
                    <a:pt x="103362" y="3540184"/>
                    <a:pt x="124984" y="3561329"/>
                    <a:pt x="147558" y="3579331"/>
                  </a:cubicBezTo>
                  <a:cubicBezTo>
                    <a:pt x="200517" y="3621813"/>
                    <a:pt x="262335" y="3653150"/>
                    <a:pt x="327962" y="3670867"/>
                  </a:cubicBezTo>
                  <a:cubicBezTo>
                    <a:pt x="404638" y="3691536"/>
                    <a:pt x="526939" y="3696584"/>
                    <a:pt x="576183" y="3769546"/>
                  </a:cubicBezTo>
                  <a:cubicBezTo>
                    <a:pt x="640382" y="3864891"/>
                    <a:pt x="550656" y="4042342"/>
                    <a:pt x="496554" y="4125019"/>
                  </a:cubicBezTo>
                  <a:cubicBezTo>
                    <a:pt x="468360" y="4167976"/>
                    <a:pt x="433023" y="4215887"/>
                    <a:pt x="446453" y="4265512"/>
                  </a:cubicBezTo>
                  <a:cubicBezTo>
                    <a:pt x="468075" y="4345427"/>
                    <a:pt x="601044" y="4367335"/>
                    <a:pt x="599139" y="4450107"/>
                  </a:cubicBezTo>
                  <a:cubicBezTo>
                    <a:pt x="597424" y="4527069"/>
                    <a:pt x="473218" y="4565740"/>
                    <a:pt x="486267" y="4641655"/>
                  </a:cubicBezTo>
                  <a:cubicBezTo>
                    <a:pt x="491887" y="4674230"/>
                    <a:pt x="521796" y="4695757"/>
                    <a:pt x="546370" y="4717855"/>
                  </a:cubicBezTo>
                  <a:cubicBezTo>
                    <a:pt x="749253" y="4899877"/>
                    <a:pt x="594852" y="5120381"/>
                    <a:pt x="546942" y="5328217"/>
                  </a:cubicBezTo>
                  <a:cubicBezTo>
                    <a:pt x="533226" y="5387653"/>
                    <a:pt x="524367" y="5448136"/>
                    <a:pt x="541608" y="5507382"/>
                  </a:cubicBezTo>
                  <a:cubicBezTo>
                    <a:pt x="592662" y="5683499"/>
                    <a:pt x="769255" y="5783892"/>
                    <a:pt x="939181" y="5820945"/>
                  </a:cubicBezTo>
                  <a:cubicBezTo>
                    <a:pt x="1090914" y="5853997"/>
                    <a:pt x="1248172" y="5844757"/>
                    <a:pt x="1403334" y="5838185"/>
                  </a:cubicBezTo>
                  <a:cubicBezTo>
                    <a:pt x="1576118" y="5830946"/>
                    <a:pt x="1772428" y="5812372"/>
                    <a:pt x="1929591" y="5900384"/>
                  </a:cubicBezTo>
                  <a:cubicBezTo>
                    <a:pt x="2183051" y="6042306"/>
                    <a:pt x="2250583" y="6444547"/>
                    <a:pt x="2225247" y="6706579"/>
                  </a:cubicBezTo>
                  <a:cubicBezTo>
                    <a:pt x="2224675" y="6712675"/>
                    <a:pt x="2224961" y="6718771"/>
                    <a:pt x="2224866" y="6724963"/>
                  </a:cubicBezTo>
                  <a:cubicBezTo>
                    <a:pt x="2208959" y="6725058"/>
                    <a:pt x="2193147" y="6725058"/>
                    <a:pt x="2177431" y="67250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4" name="Google Shape;184;p31"/>
            <p:cNvSpPr/>
            <p:nvPr/>
          </p:nvSpPr>
          <p:spPr>
            <a:xfrm>
              <a:off x="5925620" y="4385213"/>
              <a:ext cx="776730" cy="131447"/>
            </a:xfrm>
            <a:custGeom>
              <a:rect b="b" l="l" r="r" t="t"/>
              <a:pathLst>
                <a:path extrusionOk="0" h="131447" w="776730">
                  <a:moveTo>
                    <a:pt x="751118" y="2"/>
                  </a:moveTo>
                  <a:cubicBezTo>
                    <a:pt x="770263" y="-94"/>
                    <a:pt x="777883" y="4288"/>
                    <a:pt x="776550" y="24576"/>
                  </a:cubicBezTo>
                  <a:cubicBezTo>
                    <a:pt x="774835" y="50770"/>
                    <a:pt x="774835" y="77154"/>
                    <a:pt x="776550" y="103348"/>
                  </a:cubicBezTo>
                  <a:cubicBezTo>
                    <a:pt x="777978" y="124969"/>
                    <a:pt x="771120" y="131542"/>
                    <a:pt x="748927" y="131446"/>
                  </a:cubicBezTo>
                  <a:cubicBezTo>
                    <a:pt x="587002" y="130494"/>
                    <a:pt x="103799" y="130494"/>
                    <a:pt x="24170" y="131351"/>
                  </a:cubicBezTo>
                  <a:cubicBezTo>
                    <a:pt x="6072" y="131542"/>
                    <a:pt x="-690" y="126589"/>
                    <a:pt x="262" y="107824"/>
                  </a:cubicBezTo>
                  <a:cubicBezTo>
                    <a:pt x="1691" y="80773"/>
                    <a:pt x="1881" y="53532"/>
                    <a:pt x="167" y="26481"/>
                  </a:cubicBezTo>
                  <a:cubicBezTo>
                    <a:pt x="-1167" y="5907"/>
                    <a:pt x="5310" y="-94"/>
                    <a:pt x="26265" y="97"/>
                  </a:cubicBezTo>
                  <a:cubicBezTo>
                    <a:pt x="147995" y="954"/>
                    <a:pt x="631198" y="859"/>
                    <a:pt x="751118" y="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5" name="Google Shape;185;p31"/>
            <p:cNvSpPr/>
            <p:nvPr/>
          </p:nvSpPr>
          <p:spPr>
            <a:xfrm>
              <a:off x="5925624" y="4127274"/>
              <a:ext cx="776759" cy="128687"/>
            </a:xfrm>
            <a:custGeom>
              <a:rect b="b" l="l" r="r" t="t"/>
              <a:pathLst>
                <a:path extrusionOk="0" h="128687" w="776759">
                  <a:moveTo>
                    <a:pt x="750829" y="3"/>
                  </a:moveTo>
                  <a:cubicBezTo>
                    <a:pt x="772831" y="-187"/>
                    <a:pt x="777594" y="7719"/>
                    <a:pt x="776451" y="27340"/>
                  </a:cubicBezTo>
                  <a:cubicBezTo>
                    <a:pt x="775117" y="51724"/>
                    <a:pt x="774736" y="76394"/>
                    <a:pt x="776546" y="100778"/>
                  </a:cubicBezTo>
                  <a:cubicBezTo>
                    <a:pt x="778165" y="122781"/>
                    <a:pt x="770736" y="128781"/>
                    <a:pt x="748828" y="128686"/>
                  </a:cubicBezTo>
                  <a:cubicBezTo>
                    <a:pt x="574711" y="127829"/>
                    <a:pt x="91794" y="127734"/>
                    <a:pt x="24452" y="128496"/>
                  </a:cubicBezTo>
                  <a:cubicBezTo>
                    <a:pt x="6831" y="128686"/>
                    <a:pt x="-789" y="124400"/>
                    <a:pt x="259" y="105350"/>
                  </a:cubicBezTo>
                  <a:cubicBezTo>
                    <a:pt x="1782" y="79156"/>
                    <a:pt x="1973" y="52772"/>
                    <a:pt x="163" y="26673"/>
                  </a:cubicBezTo>
                  <a:cubicBezTo>
                    <a:pt x="-1170" y="5909"/>
                    <a:pt x="5497" y="-92"/>
                    <a:pt x="26357" y="99"/>
                  </a:cubicBezTo>
                  <a:cubicBezTo>
                    <a:pt x="147134" y="956"/>
                    <a:pt x="630147" y="1051"/>
                    <a:pt x="750829" y="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31"/>
            <p:cNvSpPr/>
            <p:nvPr/>
          </p:nvSpPr>
          <p:spPr>
            <a:xfrm>
              <a:off x="6055020" y="4643056"/>
              <a:ext cx="517365" cy="131170"/>
            </a:xfrm>
            <a:custGeom>
              <a:rect b="b" l="l" r="r" t="t"/>
              <a:pathLst>
                <a:path extrusionOk="0" h="131170" w="517365">
                  <a:moveTo>
                    <a:pt x="25454" y="131159"/>
                  </a:moveTo>
                  <a:cubicBezTo>
                    <a:pt x="6118" y="131445"/>
                    <a:pt x="-1026" y="126397"/>
                    <a:pt x="117" y="106299"/>
                  </a:cubicBezTo>
                  <a:cubicBezTo>
                    <a:pt x="1736" y="77534"/>
                    <a:pt x="1165" y="48578"/>
                    <a:pt x="308" y="19717"/>
                  </a:cubicBezTo>
                  <a:cubicBezTo>
                    <a:pt x="-73" y="5048"/>
                    <a:pt x="4879" y="0"/>
                    <a:pt x="19834" y="0"/>
                  </a:cubicBezTo>
                  <a:cubicBezTo>
                    <a:pt x="178996" y="381"/>
                    <a:pt x="338159" y="381"/>
                    <a:pt x="497322" y="0"/>
                  </a:cubicBezTo>
                  <a:cubicBezTo>
                    <a:pt x="511610" y="0"/>
                    <a:pt x="517705" y="3715"/>
                    <a:pt x="517229" y="19050"/>
                  </a:cubicBezTo>
                  <a:cubicBezTo>
                    <a:pt x="516277" y="49625"/>
                    <a:pt x="516086" y="80296"/>
                    <a:pt x="517325" y="110871"/>
                  </a:cubicBezTo>
                  <a:cubicBezTo>
                    <a:pt x="517991" y="128111"/>
                    <a:pt x="510467" y="130874"/>
                    <a:pt x="495608" y="130874"/>
                  </a:cubicBezTo>
                  <a:cubicBezTo>
                    <a:pt x="416836" y="130874"/>
                    <a:pt x="75269" y="130302"/>
                    <a:pt x="25454" y="1311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31"/>
            <p:cNvSpPr/>
            <p:nvPr/>
          </p:nvSpPr>
          <p:spPr>
            <a:xfrm>
              <a:off x="5147286" y="1162502"/>
              <a:ext cx="2325139" cy="2834763"/>
            </a:xfrm>
            <a:custGeom>
              <a:rect b="b" l="l" r="r" t="t"/>
              <a:pathLst>
                <a:path extrusionOk="0" h="2834763" w="2325139">
                  <a:moveTo>
                    <a:pt x="2301359" y="902042"/>
                  </a:moveTo>
                  <a:cubicBezTo>
                    <a:pt x="2251353" y="664488"/>
                    <a:pt x="2130480" y="467702"/>
                    <a:pt x="1949886" y="307015"/>
                  </a:cubicBezTo>
                  <a:cubicBezTo>
                    <a:pt x="1669185" y="57174"/>
                    <a:pt x="1341524" y="-41505"/>
                    <a:pt x="971002" y="15836"/>
                  </a:cubicBezTo>
                  <a:cubicBezTo>
                    <a:pt x="673917" y="61841"/>
                    <a:pt x="431411" y="210146"/>
                    <a:pt x="242720" y="442270"/>
                  </a:cubicBezTo>
                  <a:cubicBezTo>
                    <a:pt x="56507" y="671251"/>
                    <a:pt x="-24456" y="935093"/>
                    <a:pt x="6405" y="1229987"/>
                  </a:cubicBezTo>
                  <a:cubicBezTo>
                    <a:pt x="29456" y="1449539"/>
                    <a:pt x="114514" y="1644420"/>
                    <a:pt x="249483" y="1818633"/>
                  </a:cubicBezTo>
                  <a:cubicBezTo>
                    <a:pt x="339018" y="1934171"/>
                    <a:pt x="426077" y="2052185"/>
                    <a:pt x="495800" y="2180678"/>
                  </a:cubicBezTo>
                  <a:cubicBezTo>
                    <a:pt x="601337" y="2375178"/>
                    <a:pt x="648009" y="2585586"/>
                    <a:pt x="644485" y="2806756"/>
                  </a:cubicBezTo>
                  <a:cubicBezTo>
                    <a:pt x="644104" y="2828283"/>
                    <a:pt x="648676" y="2834950"/>
                    <a:pt x="671250" y="2834760"/>
                  </a:cubicBezTo>
                  <a:cubicBezTo>
                    <a:pt x="834889" y="2833807"/>
                    <a:pt x="998624" y="2834188"/>
                    <a:pt x="1162264" y="2834188"/>
                  </a:cubicBezTo>
                  <a:cubicBezTo>
                    <a:pt x="1325903" y="2834188"/>
                    <a:pt x="1489638" y="2833617"/>
                    <a:pt x="1653278" y="2834760"/>
                  </a:cubicBezTo>
                  <a:cubicBezTo>
                    <a:pt x="1677185" y="2834950"/>
                    <a:pt x="1682519" y="2828092"/>
                    <a:pt x="1681567" y="2805327"/>
                  </a:cubicBezTo>
                  <a:cubicBezTo>
                    <a:pt x="1677471" y="2711411"/>
                    <a:pt x="1684234" y="2618161"/>
                    <a:pt x="1702712" y="2525959"/>
                  </a:cubicBezTo>
                  <a:cubicBezTo>
                    <a:pt x="1735860" y="2360605"/>
                    <a:pt x="1789866" y="2204204"/>
                    <a:pt x="1892546" y="2067140"/>
                  </a:cubicBezTo>
                  <a:cubicBezTo>
                    <a:pt x="1972841" y="1959984"/>
                    <a:pt x="2053899" y="1853208"/>
                    <a:pt x="2127718" y="1741670"/>
                  </a:cubicBezTo>
                  <a:cubicBezTo>
                    <a:pt x="2297168" y="1485734"/>
                    <a:pt x="2365557" y="1206747"/>
                    <a:pt x="2301359" y="902042"/>
                  </a:cubicBezTo>
                  <a:close/>
                  <a:moveTo>
                    <a:pt x="1992272" y="1704809"/>
                  </a:moveTo>
                  <a:cubicBezTo>
                    <a:pt x="1878830" y="1856637"/>
                    <a:pt x="1766625" y="2009609"/>
                    <a:pt x="1679948" y="2179059"/>
                  </a:cubicBezTo>
                  <a:cubicBezTo>
                    <a:pt x="1599842" y="2335650"/>
                    <a:pt x="1559266" y="2503004"/>
                    <a:pt x="1552694" y="2678550"/>
                  </a:cubicBezTo>
                  <a:cubicBezTo>
                    <a:pt x="1551932" y="2699504"/>
                    <a:pt x="1547074" y="2708363"/>
                    <a:pt x="1524595" y="2706648"/>
                  </a:cubicBezTo>
                  <a:cubicBezTo>
                    <a:pt x="1499354" y="2704648"/>
                    <a:pt x="1473827" y="2705029"/>
                    <a:pt x="1448490" y="2706553"/>
                  </a:cubicBezTo>
                  <a:cubicBezTo>
                    <a:pt x="1428678" y="2707791"/>
                    <a:pt x="1423535" y="2700933"/>
                    <a:pt x="1423630" y="2681407"/>
                  </a:cubicBezTo>
                  <a:cubicBezTo>
                    <a:pt x="1424487" y="2537865"/>
                    <a:pt x="1424106" y="2394228"/>
                    <a:pt x="1424106" y="2250687"/>
                  </a:cubicBezTo>
                  <a:cubicBezTo>
                    <a:pt x="1424106" y="2109717"/>
                    <a:pt x="1424297" y="1968746"/>
                    <a:pt x="1423916" y="1827776"/>
                  </a:cubicBezTo>
                  <a:cubicBezTo>
                    <a:pt x="1423916" y="1811584"/>
                    <a:pt x="1427059" y="1797201"/>
                    <a:pt x="1434393" y="1782628"/>
                  </a:cubicBezTo>
                  <a:cubicBezTo>
                    <a:pt x="1512974" y="1626418"/>
                    <a:pt x="1591079" y="1469922"/>
                    <a:pt x="1669185" y="1313522"/>
                  </a:cubicBezTo>
                  <a:cubicBezTo>
                    <a:pt x="1682424" y="1287042"/>
                    <a:pt x="1682329" y="1286947"/>
                    <a:pt x="1653754" y="1286852"/>
                  </a:cubicBezTo>
                  <a:cubicBezTo>
                    <a:pt x="1623083" y="1286756"/>
                    <a:pt x="1592413" y="1287423"/>
                    <a:pt x="1561838" y="1286566"/>
                  </a:cubicBezTo>
                  <a:cubicBezTo>
                    <a:pt x="1548503" y="1286185"/>
                    <a:pt x="1541359" y="1291138"/>
                    <a:pt x="1535549" y="1302949"/>
                  </a:cubicBezTo>
                  <a:cubicBezTo>
                    <a:pt x="1456872" y="1465922"/>
                    <a:pt x="1377815" y="1628799"/>
                    <a:pt x="1298567" y="1791582"/>
                  </a:cubicBezTo>
                  <a:cubicBezTo>
                    <a:pt x="1292852" y="1803297"/>
                    <a:pt x="1292947" y="1815108"/>
                    <a:pt x="1292947" y="1827300"/>
                  </a:cubicBezTo>
                  <a:cubicBezTo>
                    <a:pt x="1292947" y="2110097"/>
                    <a:pt x="1292661" y="2392895"/>
                    <a:pt x="1293423" y="2675692"/>
                  </a:cubicBezTo>
                  <a:cubicBezTo>
                    <a:pt x="1293519" y="2698743"/>
                    <a:pt x="1288851" y="2707410"/>
                    <a:pt x="1263705" y="2706744"/>
                  </a:cubicBezTo>
                  <a:cubicBezTo>
                    <a:pt x="1196363" y="2704934"/>
                    <a:pt x="1128927" y="2705315"/>
                    <a:pt x="1061489" y="2706553"/>
                  </a:cubicBezTo>
                  <a:cubicBezTo>
                    <a:pt x="1040534" y="2706934"/>
                    <a:pt x="1035391" y="2700267"/>
                    <a:pt x="1035391" y="2679883"/>
                  </a:cubicBezTo>
                  <a:cubicBezTo>
                    <a:pt x="1036058" y="2396228"/>
                    <a:pt x="1035772" y="2112574"/>
                    <a:pt x="1036058" y="1828919"/>
                  </a:cubicBezTo>
                  <a:cubicBezTo>
                    <a:pt x="1036058" y="1811870"/>
                    <a:pt x="1032914" y="1796630"/>
                    <a:pt x="1025389" y="1781199"/>
                  </a:cubicBezTo>
                  <a:cubicBezTo>
                    <a:pt x="948999" y="1624799"/>
                    <a:pt x="872989" y="1468303"/>
                    <a:pt x="797742" y="1311426"/>
                  </a:cubicBezTo>
                  <a:cubicBezTo>
                    <a:pt x="788979" y="1293043"/>
                    <a:pt x="779073" y="1284947"/>
                    <a:pt x="758118" y="1286376"/>
                  </a:cubicBezTo>
                  <a:cubicBezTo>
                    <a:pt x="729353" y="1288376"/>
                    <a:pt x="700301" y="1287899"/>
                    <a:pt x="671536" y="1286566"/>
                  </a:cubicBezTo>
                  <a:cubicBezTo>
                    <a:pt x="649057" y="1285518"/>
                    <a:pt x="649247" y="1292948"/>
                    <a:pt x="657915" y="1310188"/>
                  </a:cubicBezTo>
                  <a:cubicBezTo>
                    <a:pt x="736211" y="1465636"/>
                    <a:pt x="813649" y="1621465"/>
                    <a:pt x="891944" y="1776913"/>
                  </a:cubicBezTo>
                  <a:cubicBezTo>
                    <a:pt x="900898" y="1794629"/>
                    <a:pt x="905184" y="1812060"/>
                    <a:pt x="905184" y="1831968"/>
                  </a:cubicBezTo>
                  <a:cubicBezTo>
                    <a:pt x="904803" y="2113050"/>
                    <a:pt x="904517" y="2394038"/>
                    <a:pt x="905470" y="2675120"/>
                  </a:cubicBezTo>
                  <a:cubicBezTo>
                    <a:pt x="905565" y="2700647"/>
                    <a:pt x="898993" y="2709029"/>
                    <a:pt x="873561" y="2706744"/>
                  </a:cubicBezTo>
                  <a:cubicBezTo>
                    <a:pt x="848415" y="2704553"/>
                    <a:pt x="822793" y="2705696"/>
                    <a:pt x="797456" y="2706458"/>
                  </a:cubicBezTo>
                  <a:cubicBezTo>
                    <a:pt x="783455" y="2706839"/>
                    <a:pt x="777359" y="2703029"/>
                    <a:pt x="777073" y="2687503"/>
                  </a:cubicBezTo>
                  <a:cubicBezTo>
                    <a:pt x="771358" y="2401848"/>
                    <a:pt x="662106" y="2153912"/>
                    <a:pt x="498371" y="1926170"/>
                  </a:cubicBezTo>
                  <a:cubicBezTo>
                    <a:pt x="439126" y="1843778"/>
                    <a:pt x="377880" y="1762721"/>
                    <a:pt x="317206" y="1681377"/>
                  </a:cubicBezTo>
                  <a:cubicBezTo>
                    <a:pt x="27170" y="1292090"/>
                    <a:pt x="84415" y="747070"/>
                    <a:pt x="445031" y="423125"/>
                  </a:cubicBezTo>
                  <a:cubicBezTo>
                    <a:pt x="563998" y="316254"/>
                    <a:pt x="690776" y="224814"/>
                    <a:pt x="844129" y="178237"/>
                  </a:cubicBezTo>
                  <a:cubicBezTo>
                    <a:pt x="1221414" y="63556"/>
                    <a:pt x="1558885" y="137470"/>
                    <a:pt x="1855112" y="399026"/>
                  </a:cubicBezTo>
                  <a:cubicBezTo>
                    <a:pt x="1975127" y="504944"/>
                    <a:pt x="2073044" y="627055"/>
                    <a:pt x="2128861" y="778217"/>
                  </a:cubicBezTo>
                  <a:cubicBezTo>
                    <a:pt x="2252210" y="1111306"/>
                    <a:pt x="2205061" y="1420011"/>
                    <a:pt x="1992272" y="17048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88" name="Google Shape;188;p31"/>
          <p:cNvSpPr txBox="1"/>
          <p:nvPr/>
        </p:nvSpPr>
        <p:spPr>
          <a:xfrm>
            <a:off x="1129340" y="1423423"/>
            <a:ext cx="352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Arial"/>
                <a:ea typeface="Arial"/>
                <a:cs typeface="Arial"/>
                <a:sym typeface="Arial"/>
              </a:rPr>
              <a:t>General Information</a:t>
            </a:r>
            <a:endParaRPr b="1" i="0" sz="2400" u="none" cap="none" strike="noStrike">
              <a:solidFill>
                <a:schemeClr val="accent1"/>
              </a:solidFill>
              <a:latin typeface="Arial"/>
              <a:ea typeface="Arial"/>
              <a:cs typeface="Arial"/>
              <a:sym typeface="Arial"/>
            </a:endParaRPr>
          </a:p>
        </p:txBody>
      </p:sp>
      <p:sp>
        <p:nvSpPr>
          <p:cNvPr id="189" name="Google Shape;189;p31"/>
          <p:cNvSpPr txBox="1"/>
          <p:nvPr/>
        </p:nvSpPr>
        <p:spPr>
          <a:xfrm>
            <a:off x="323525" y="2082975"/>
            <a:ext cx="5772600" cy="34371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0"/>
              </a:spcBef>
              <a:spcAft>
                <a:spcPts val="0"/>
              </a:spcAft>
              <a:buClr>
                <a:srgbClr val="212121"/>
              </a:buClr>
              <a:buSzPts val="1200"/>
              <a:buFont typeface="Roboto"/>
              <a:buChar char="●"/>
            </a:pPr>
            <a:r>
              <a:rPr lang="en-US" sz="1150">
                <a:solidFill>
                  <a:srgbClr val="1D1C1D"/>
                </a:solidFill>
                <a:highlight>
                  <a:srgbClr val="F8F8F8"/>
                </a:highlight>
              </a:rPr>
              <a:t>The dataset contains transactions made by credit cards in September 2013 by European cardholders.</a:t>
            </a:r>
            <a:endParaRPr sz="1150">
              <a:solidFill>
                <a:srgbClr val="1D1C1D"/>
              </a:solidFill>
              <a:highlight>
                <a:srgbClr val="F8F8F8"/>
              </a:highlight>
            </a:endParaRPr>
          </a:p>
          <a:p>
            <a:pPr indent="-304800" lvl="0" marL="457200" rtl="0" algn="l">
              <a:lnSpc>
                <a:spcPct val="115000"/>
              </a:lnSpc>
              <a:spcBef>
                <a:spcPts val="0"/>
              </a:spcBef>
              <a:spcAft>
                <a:spcPts val="0"/>
              </a:spcAft>
              <a:buClr>
                <a:srgbClr val="212121"/>
              </a:buClr>
              <a:buSzPts val="1200"/>
              <a:buFont typeface="Roboto"/>
              <a:buChar char="●"/>
            </a:pPr>
            <a:r>
              <a:rPr lang="en-US" sz="1150">
                <a:solidFill>
                  <a:srgbClr val="1D1C1D"/>
                </a:solidFill>
                <a:highlight>
                  <a:srgbClr val="F8F8F8"/>
                </a:highlight>
              </a:rPr>
              <a:t>This dataset presents transactions that occurred in two days, where we have 492 frauds out of </a:t>
            </a:r>
            <a:r>
              <a:rPr b="1" lang="en-US" sz="1150">
                <a:solidFill>
                  <a:srgbClr val="1D1C1D"/>
                </a:solidFill>
                <a:highlight>
                  <a:srgbClr val="F8F8F8"/>
                </a:highlight>
              </a:rPr>
              <a:t>284,807</a:t>
            </a:r>
            <a:r>
              <a:rPr lang="en-US" sz="1150">
                <a:solidFill>
                  <a:srgbClr val="1D1C1D"/>
                </a:solidFill>
                <a:highlight>
                  <a:srgbClr val="F8F8F8"/>
                </a:highlight>
              </a:rPr>
              <a:t> transactions. The dataset is highly unbalanced, the positive class (frauds) account for </a:t>
            </a:r>
            <a:r>
              <a:rPr b="1" lang="en-US" sz="1150">
                <a:solidFill>
                  <a:srgbClr val="1D1C1D"/>
                </a:solidFill>
                <a:highlight>
                  <a:srgbClr val="F8F8F8"/>
                </a:highlight>
              </a:rPr>
              <a:t>0.172%</a:t>
            </a:r>
            <a:r>
              <a:rPr lang="en-US" sz="1150">
                <a:solidFill>
                  <a:srgbClr val="1D1C1D"/>
                </a:solidFill>
                <a:highlight>
                  <a:srgbClr val="F8F8F8"/>
                </a:highlight>
              </a:rPr>
              <a:t> of all transactions.</a:t>
            </a:r>
            <a:endParaRPr sz="1150">
              <a:solidFill>
                <a:srgbClr val="1D1C1D"/>
              </a:solidFill>
              <a:highlight>
                <a:srgbClr val="F8F8F8"/>
              </a:highlight>
            </a:endParaRPr>
          </a:p>
          <a:p>
            <a:pPr indent="-304800" lvl="0" marL="457200" rtl="0" algn="l">
              <a:lnSpc>
                <a:spcPct val="115000"/>
              </a:lnSpc>
              <a:spcBef>
                <a:spcPts val="0"/>
              </a:spcBef>
              <a:spcAft>
                <a:spcPts val="0"/>
              </a:spcAft>
              <a:buClr>
                <a:srgbClr val="212121"/>
              </a:buClr>
              <a:buSzPts val="1200"/>
              <a:buFont typeface="Roboto"/>
              <a:buChar char="●"/>
            </a:pPr>
            <a:r>
              <a:rPr lang="en-US" sz="1150">
                <a:solidFill>
                  <a:srgbClr val="1D1C1D"/>
                </a:solidFill>
                <a:highlight>
                  <a:srgbClr val="F8F8F8"/>
                </a:highlight>
              </a:rPr>
              <a:t>It contains only numerical input variables which are the result of a </a:t>
            </a:r>
            <a:r>
              <a:rPr b="1" lang="en-US" sz="1150">
                <a:solidFill>
                  <a:srgbClr val="1D1C1D"/>
                </a:solidFill>
                <a:highlight>
                  <a:srgbClr val="F8F8F8"/>
                </a:highlight>
              </a:rPr>
              <a:t>PCA</a:t>
            </a:r>
            <a:r>
              <a:rPr lang="en-US" sz="1150">
                <a:solidFill>
                  <a:srgbClr val="1D1C1D"/>
                </a:solidFill>
                <a:highlight>
                  <a:srgbClr val="F8F8F8"/>
                </a:highlight>
              </a:rPr>
              <a:t> transformation. Unfortunately, due to confidentiality issues,  the original features and more background information were not supplied about the data.</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b="1" lang="en-US" sz="1200">
                <a:solidFill>
                  <a:srgbClr val="212121"/>
                </a:solidFill>
                <a:latin typeface="Roboto"/>
                <a:ea typeface="Roboto"/>
                <a:cs typeface="Roboto"/>
                <a:sym typeface="Roboto"/>
              </a:rPr>
              <a:t>Feature Information:</a:t>
            </a:r>
            <a:endParaRPr b="1"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b="1" lang="en-US" sz="1200">
                <a:solidFill>
                  <a:srgbClr val="212121"/>
                </a:solidFill>
                <a:latin typeface="Roboto"/>
                <a:ea typeface="Roboto"/>
                <a:cs typeface="Roboto"/>
                <a:sym typeface="Roboto"/>
              </a:rPr>
              <a:t>Time</a:t>
            </a:r>
            <a:r>
              <a:rPr lang="en-US" sz="1200">
                <a:solidFill>
                  <a:srgbClr val="212121"/>
                </a:solidFill>
                <a:latin typeface="Roboto"/>
                <a:ea typeface="Roboto"/>
                <a:cs typeface="Roboto"/>
                <a:sym typeface="Roboto"/>
              </a:rPr>
              <a:t>: This feature is contains the seconds elapsed between each transaction and the first transaction in the dataset. </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b="1" lang="en-US" sz="1200">
                <a:solidFill>
                  <a:srgbClr val="212121"/>
                </a:solidFill>
                <a:latin typeface="Roboto"/>
                <a:ea typeface="Roboto"/>
                <a:cs typeface="Roboto"/>
                <a:sym typeface="Roboto"/>
              </a:rPr>
              <a:t>Amount</a:t>
            </a:r>
            <a:r>
              <a:rPr lang="en-US" sz="1200">
                <a:solidFill>
                  <a:srgbClr val="212121"/>
                </a:solidFill>
                <a:latin typeface="Roboto"/>
                <a:ea typeface="Roboto"/>
                <a:cs typeface="Roboto"/>
                <a:sym typeface="Roboto"/>
              </a:rPr>
              <a:t>: This feature is the transaction Amount, can be used for example-dependant cost-senstive learning. </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b="1" lang="en-US" sz="1200">
                <a:solidFill>
                  <a:srgbClr val="212121"/>
                </a:solidFill>
                <a:latin typeface="Roboto"/>
                <a:ea typeface="Roboto"/>
                <a:cs typeface="Roboto"/>
                <a:sym typeface="Roboto"/>
              </a:rPr>
              <a:t>Class</a:t>
            </a:r>
            <a:r>
              <a:rPr lang="en-US" sz="1200">
                <a:solidFill>
                  <a:srgbClr val="212121"/>
                </a:solidFill>
                <a:latin typeface="Roboto"/>
                <a:ea typeface="Roboto"/>
                <a:cs typeface="Roboto"/>
                <a:sym typeface="Roboto"/>
              </a:rPr>
              <a:t>: This feature is the target variable and it takes value 1 in case of fraud and 0 otherwise.</a:t>
            </a:r>
            <a:endParaRPr sz="1200">
              <a:solidFill>
                <a:srgbClr val="212121"/>
              </a:solidFill>
              <a:latin typeface="Roboto"/>
              <a:ea typeface="Roboto"/>
              <a:cs typeface="Roboto"/>
              <a:sym typeface="Roboto"/>
            </a:endParaRPr>
          </a:p>
          <a:p>
            <a:pPr indent="0" lvl="0" marL="0" marR="0" rtl="0" algn="l">
              <a:lnSpc>
                <a:spcPct val="100000"/>
              </a:lnSpc>
              <a:spcBef>
                <a:spcPts val="500"/>
              </a:spcBef>
              <a:spcAft>
                <a:spcPts val="0"/>
              </a:spcAft>
              <a:buClr>
                <a:srgbClr val="000000"/>
              </a:buClr>
              <a:buSzPts val="1400"/>
              <a:buFont typeface="Arial"/>
              <a:buNone/>
            </a:pPr>
            <a:r>
              <a:t/>
            </a:r>
            <a:endParaRPr sz="900">
              <a:solidFill>
                <a:srgbClr val="D4D4D4"/>
              </a:solidFill>
              <a:highlight>
                <a:srgbClr val="1E1E1E"/>
              </a:highlight>
              <a:latin typeface="Courier New"/>
              <a:ea typeface="Courier New"/>
              <a:cs typeface="Courier New"/>
              <a:sym typeface="Courier New"/>
            </a:endParaRPr>
          </a:p>
        </p:txBody>
      </p:sp>
      <p:sp>
        <p:nvSpPr>
          <p:cNvPr id="190" name="Google Shape;190;p31"/>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100"/>
              <a:buNone/>
            </a:pPr>
            <a:r>
              <a:rPr b="1" lang="en-US" sz="3000">
                <a:solidFill>
                  <a:schemeClr val="dk1"/>
                </a:solidFill>
              </a:rPr>
              <a:t>Employee Churn Analysis</a:t>
            </a:r>
            <a:endParaRPr b="1" sz="3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32"/>
          <p:cNvGrpSpPr/>
          <p:nvPr/>
        </p:nvGrpSpPr>
        <p:grpSpPr>
          <a:xfrm>
            <a:off x="1304814" y="3654271"/>
            <a:ext cx="455544" cy="574258"/>
            <a:chOff x="6804248" y="2144238"/>
            <a:chExt cx="1305367" cy="1645545"/>
          </a:xfrm>
        </p:grpSpPr>
        <p:sp>
          <p:nvSpPr>
            <p:cNvPr id="196" name="Google Shape;196;p32"/>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32"/>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 name="Google Shape;198;p32"/>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32"/>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32"/>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1" name="Google Shape;201;p32"/>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2" name="Google Shape;202;p32"/>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rgbClr val="5D5D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03" name="Google Shape;203;p32"/>
          <p:cNvGrpSpPr/>
          <p:nvPr/>
        </p:nvGrpSpPr>
        <p:grpSpPr>
          <a:xfrm>
            <a:off x="3248106" y="3654271"/>
            <a:ext cx="455544" cy="574258"/>
            <a:chOff x="6804248" y="2144238"/>
            <a:chExt cx="1305367" cy="1645545"/>
          </a:xfrm>
        </p:grpSpPr>
        <p:sp>
          <p:nvSpPr>
            <p:cNvPr id="204" name="Google Shape;204;p32"/>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Google Shape;205;p32"/>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6" name="Google Shape;206;p32"/>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7" name="Google Shape;207;p32"/>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8" name="Google Shape;208;p32"/>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32"/>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32"/>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11" name="Google Shape;211;p32"/>
          <p:cNvGrpSpPr/>
          <p:nvPr/>
        </p:nvGrpSpPr>
        <p:grpSpPr>
          <a:xfrm>
            <a:off x="5191398" y="3654271"/>
            <a:ext cx="455544" cy="574258"/>
            <a:chOff x="6804248" y="2144238"/>
            <a:chExt cx="1305367" cy="1645545"/>
          </a:xfrm>
        </p:grpSpPr>
        <p:sp>
          <p:nvSpPr>
            <p:cNvPr id="212" name="Google Shape;212;p32"/>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32"/>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4" name="Google Shape;214;p32"/>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32"/>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32"/>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7" name="Google Shape;217;p32"/>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32"/>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19" name="Google Shape;219;p32"/>
          <p:cNvGrpSpPr/>
          <p:nvPr/>
        </p:nvGrpSpPr>
        <p:grpSpPr>
          <a:xfrm>
            <a:off x="7134690" y="3654271"/>
            <a:ext cx="455544" cy="574258"/>
            <a:chOff x="6804248" y="2144238"/>
            <a:chExt cx="1305367" cy="1645545"/>
          </a:xfrm>
        </p:grpSpPr>
        <p:sp>
          <p:nvSpPr>
            <p:cNvPr id="220" name="Google Shape;220;p32"/>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 name="Google Shape;221;p32"/>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32"/>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 name="Google Shape;223;p32"/>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 name="Google Shape;224;p32"/>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 name="Google Shape;225;p32"/>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p32"/>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27" name="Google Shape;227;p32"/>
          <p:cNvGrpSpPr/>
          <p:nvPr/>
        </p:nvGrpSpPr>
        <p:grpSpPr>
          <a:xfrm>
            <a:off x="9077983" y="3654271"/>
            <a:ext cx="455544" cy="574258"/>
            <a:chOff x="6804248" y="2144238"/>
            <a:chExt cx="1305367" cy="1645545"/>
          </a:xfrm>
        </p:grpSpPr>
        <p:sp>
          <p:nvSpPr>
            <p:cNvPr id="228" name="Google Shape;228;p32"/>
            <p:cNvSpPr/>
            <p:nvPr/>
          </p:nvSpPr>
          <p:spPr>
            <a:xfrm flipH="1">
              <a:off x="7253541" y="3472481"/>
              <a:ext cx="406780" cy="72647"/>
            </a:xfrm>
            <a:custGeom>
              <a:rect b="b" l="l" r="r" t="t"/>
              <a:pathLst>
                <a:path extrusionOk="0" h="164304" w="920008">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9" name="Google Shape;229;p32"/>
            <p:cNvSpPr/>
            <p:nvPr/>
          </p:nvSpPr>
          <p:spPr>
            <a:xfrm flipH="1">
              <a:off x="7297125" y="3673561"/>
              <a:ext cx="319612" cy="116222"/>
            </a:xfrm>
            <a:custGeom>
              <a:rect b="b" l="l" r="r" t="t"/>
              <a:pathLst>
                <a:path extrusionOk="0" h="262858" w="722862">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 name="Google Shape;230;p32"/>
            <p:cNvSpPr/>
            <p:nvPr/>
          </p:nvSpPr>
          <p:spPr>
            <a:xfrm flipH="1">
              <a:off x="7268070" y="3573021"/>
              <a:ext cx="377724" cy="72648"/>
            </a:xfrm>
            <a:custGeom>
              <a:rect b="b" l="l" r="r" t="t"/>
              <a:pathLst>
                <a:path extrusionOk="0" h="164306" w="854293">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 name="Google Shape;231;p32"/>
            <p:cNvSpPr/>
            <p:nvPr/>
          </p:nvSpPr>
          <p:spPr>
            <a:xfrm flipH="1">
              <a:off x="7239014" y="3371941"/>
              <a:ext cx="435836" cy="72647"/>
            </a:xfrm>
            <a:custGeom>
              <a:rect b="b" l="l" r="r" t="t"/>
              <a:pathLst>
                <a:path extrusionOk="0" h="164305" w="985723">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32"/>
            <p:cNvSpPr/>
            <p:nvPr/>
          </p:nvSpPr>
          <p:spPr>
            <a:xfrm flipH="1">
              <a:off x="6804248" y="2144238"/>
              <a:ext cx="1305367" cy="580151"/>
            </a:xfrm>
            <a:custGeom>
              <a:rect b="b" l="l" r="r" t="t"/>
              <a:pathLst>
                <a:path extrusionOk="0" h="1312117" w="2952328">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 name="Google Shape;233;p32"/>
            <p:cNvSpPr/>
            <p:nvPr/>
          </p:nvSpPr>
          <p:spPr>
            <a:xfrm flipH="1">
              <a:off x="7023065" y="2349405"/>
              <a:ext cx="867734" cy="957278"/>
            </a:xfrm>
            <a:custGeom>
              <a:rect b="b" l="l" r="r" t="t"/>
              <a:pathLst>
                <a:path extrusionOk="0" h="2165060" w="1962541">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32"/>
            <p:cNvSpPr/>
            <p:nvPr/>
          </p:nvSpPr>
          <p:spPr>
            <a:xfrm>
              <a:off x="7295982" y="2781927"/>
              <a:ext cx="314505" cy="479278"/>
            </a:xfrm>
            <a:custGeom>
              <a:rect b="b" l="l" r="r" t="t"/>
              <a:pathLst>
                <a:path extrusionOk="0" h="993834" w="65216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35" name="Google Shape;235;p3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STEPS</a:t>
            </a:r>
            <a:endParaRPr/>
          </a:p>
        </p:txBody>
      </p:sp>
      <p:grpSp>
        <p:nvGrpSpPr>
          <p:cNvPr id="236" name="Google Shape;236;p32"/>
          <p:cNvGrpSpPr/>
          <p:nvPr/>
        </p:nvGrpSpPr>
        <p:grpSpPr>
          <a:xfrm>
            <a:off x="705900" y="2184672"/>
            <a:ext cx="3185400" cy="958628"/>
            <a:chOff x="3975079" y="1937022"/>
            <a:chExt cx="3185400" cy="958628"/>
          </a:xfrm>
        </p:grpSpPr>
        <p:sp>
          <p:nvSpPr>
            <p:cNvPr id="237" name="Google Shape;237;p32"/>
            <p:cNvSpPr txBox="1"/>
            <p:nvPr/>
          </p:nvSpPr>
          <p:spPr>
            <a:xfrm>
              <a:off x="3975087" y="1937022"/>
              <a:ext cx="1830680"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accent6"/>
                  </a:solidFill>
                  <a:latin typeface="Arial"/>
                  <a:ea typeface="Arial"/>
                  <a:cs typeface="Arial"/>
                  <a:sym typeface="Arial"/>
                </a:rPr>
                <a:t>Step 1</a:t>
              </a:r>
              <a:endParaRPr b="1" i="0" sz="2700" u="none" cap="none" strike="noStrike">
                <a:solidFill>
                  <a:schemeClr val="accent6"/>
                </a:solidFill>
                <a:latin typeface="Arial"/>
                <a:ea typeface="Arial"/>
                <a:cs typeface="Arial"/>
                <a:sym typeface="Arial"/>
              </a:endParaRPr>
            </a:p>
          </p:txBody>
        </p:sp>
        <p:sp>
          <p:nvSpPr>
            <p:cNvPr id="238" name="Google Shape;238;p32"/>
            <p:cNvSpPr txBox="1"/>
            <p:nvPr/>
          </p:nvSpPr>
          <p:spPr>
            <a:xfrm>
              <a:off x="3975079" y="2406350"/>
              <a:ext cx="3185400" cy="4893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600"/>
                </a:spcBef>
                <a:spcAft>
                  <a:spcPts val="0"/>
                </a:spcAft>
                <a:buClr>
                  <a:srgbClr val="212121"/>
                </a:buClr>
                <a:buSzPts val="1200"/>
                <a:buFont typeface="Roboto Mono"/>
                <a:buChar char="●"/>
              </a:pPr>
              <a:r>
                <a:rPr lang="en-US" sz="1200">
                  <a:solidFill>
                    <a:srgbClr val="212121"/>
                  </a:solidFill>
                  <a:latin typeface="Roboto Mono"/>
                  <a:ea typeface="Roboto Mono"/>
                  <a:cs typeface="Roboto Mono"/>
                  <a:sym typeface="Roboto Mono"/>
                </a:rPr>
                <a:t>Data Cleaning &amp; Exploratory Data Analysis</a:t>
              </a:r>
              <a:endParaRPr sz="1200">
                <a:solidFill>
                  <a:srgbClr val="3F3F3F"/>
                </a:solidFill>
                <a:latin typeface="Roboto Mono"/>
                <a:ea typeface="Roboto Mono"/>
                <a:cs typeface="Roboto Mono"/>
                <a:sym typeface="Roboto Mono"/>
              </a:endParaRPr>
            </a:p>
          </p:txBody>
        </p:sp>
      </p:grpSp>
      <p:grpSp>
        <p:nvGrpSpPr>
          <p:cNvPr id="239" name="Google Shape;239;p32"/>
          <p:cNvGrpSpPr/>
          <p:nvPr/>
        </p:nvGrpSpPr>
        <p:grpSpPr>
          <a:xfrm>
            <a:off x="4792344" y="1956072"/>
            <a:ext cx="3537300" cy="746228"/>
            <a:chOff x="6668685" y="1860822"/>
            <a:chExt cx="3537300" cy="746228"/>
          </a:xfrm>
        </p:grpSpPr>
        <p:sp>
          <p:nvSpPr>
            <p:cNvPr id="240" name="Google Shape;240;p32"/>
            <p:cNvSpPr txBox="1"/>
            <p:nvPr/>
          </p:nvSpPr>
          <p:spPr>
            <a:xfrm>
              <a:off x="6668697" y="1860822"/>
              <a:ext cx="18306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accent2"/>
                  </a:solidFill>
                  <a:latin typeface="Arial"/>
                  <a:ea typeface="Arial"/>
                  <a:cs typeface="Arial"/>
                  <a:sym typeface="Arial"/>
                </a:rPr>
                <a:t>Step 3</a:t>
              </a:r>
              <a:endParaRPr b="1" i="0" sz="2700" u="none" cap="none" strike="noStrike">
                <a:solidFill>
                  <a:schemeClr val="accent2"/>
                </a:solidFill>
                <a:latin typeface="Arial"/>
                <a:ea typeface="Arial"/>
                <a:cs typeface="Arial"/>
                <a:sym typeface="Arial"/>
              </a:endParaRPr>
            </a:p>
          </p:txBody>
        </p:sp>
        <p:sp>
          <p:nvSpPr>
            <p:cNvPr id="241" name="Google Shape;241;p32"/>
            <p:cNvSpPr txBox="1"/>
            <p:nvPr/>
          </p:nvSpPr>
          <p:spPr>
            <a:xfrm>
              <a:off x="6668685" y="2330150"/>
              <a:ext cx="3537300" cy="2769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600"/>
                </a:spcBef>
                <a:spcAft>
                  <a:spcPts val="0"/>
                </a:spcAft>
                <a:buClr>
                  <a:srgbClr val="212121"/>
                </a:buClr>
                <a:buSzPts val="1200"/>
                <a:buFont typeface="Roboto Mono"/>
                <a:buChar char="●"/>
              </a:pPr>
              <a:r>
                <a:rPr lang="en-US" sz="1200">
                  <a:solidFill>
                    <a:srgbClr val="212121"/>
                  </a:solidFill>
                  <a:latin typeface="Roboto Mono"/>
                  <a:ea typeface="Roboto Mono"/>
                  <a:cs typeface="Roboto Mono"/>
                  <a:sym typeface="Roboto Mono"/>
                </a:rPr>
                <a:t>Model Building</a:t>
              </a:r>
              <a:endParaRPr sz="1200">
                <a:solidFill>
                  <a:srgbClr val="3F3F3F"/>
                </a:solidFill>
                <a:latin typeface="Roboto Mono"/>
                <a:ea typeface="Roboto Mono"/>
                <a:cs typeface="Roboto Mono"/>
                <a:sym typeface="Roboto Mono"/>
              </a:endParaRPr>
            </a:p>
          </p:txBody>
        </p:sp>
      </p:grpSp>
      <p:grpSp>
        <p:nvGrpSpPr>
          <p:cNvPr id="242" name="Google Shape;242;p32"/>
          <p:cNvGrpSpPr/>
          <p:nvPr/>
        </p:nvGrpSpPr>
        <p:grpSpPr>
          <a:xfrm>
            <a:off x="9031200" y="2032272"/>
            <a:ext cx="2296200" cy="746228"/>
            <a:chOff x="9362301" y="1937022"/>
            <a:chExt cx="2296200" cy="746228"/>
          </a:xfrm>
        </p:grpSpPr>
        <p:sp>
          <p:nvSpPr>
            <p:cNvPr id="243" name="Google Shape;243;p32"/>
            <p:cNvSpPr txBox="1"/>
            <p:nvPr/>
          </p:nvSpPr>
          <p:spPr>
            <a:xfrm>
              <a:off x="9362305" y="1937022"/>
              <a:ext cx="1830680"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accent4"/>
                  </a:solidFill>
                  <a:latin typeface="Arial"/>
                  <a:ea typeface="Arial"/>
                  <a:cs typeface="Arial"/>
                  <a:sym typeface="Arial"/>
                </a:rPr>
                <a:t>Step 5</a:t>
              </a:r>
              <a:endParaRPr b="1" i="0" sz="2700" u="none" cap="none" strike="noStrike">
                <a:solidFill>
                  <a:schemeClr val="accent4"/>
                </a:solidFill>
                <a:latin typeface="Arial"/>
                <a:ea typeface="Arial"/>
                <a:cs typeface="Arial"/>
                <a:sym typeface="Arial"/>
              </a:endParaRPr>
            </a:p>
          </p:txBody>
        </p:sp>
        <p:sp>
          <p:nvSpPr>
            <p:cNvPr id="244" name="Google Shape;244;p32"/>
            <p:cNvSpPr txBox="1"/>
            <p:nvPr/>
          </p:nvSpPr>
          <p:spPr>
            <a:xfrm>
              <a:off x="9362301" y="2406350"/>
              <a:ext cx="22962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3F3F3F"/>
                </a:buClr>
                <a:buSzPts val="1200"/>
                <a:buFont typeface="Roboto Mono"/>
                <a:buChar char="●"/>
              </a:pPr>
              <a:r>
                <a:rPr i="0" lang="en-US" sz="1200" u="none" cap="none" strike="noStrike">
                  <a:solidFill>
                    <a:srgbClr val="3F3F3F"/>
                  </a:solidFill>
                  <a:latin typeface="Roboto Mono"/>
                  <a:ea typeface="Roboto Mono"/>
                  <a:cs typeface="Roboto Mono"/>
                  <a:sym typeface="Roboto Mono"/>
                </a:rPr>
                <a:t>Final Presentation</a:t>
              </a:r>
              <a:endParaRPr i="0" sz="1200" u="none" cap="none" strike="noStrike">
                <a:solidFill>
                  <a:srgbClr val="3F3F3F"/>
                </a:solidFill>
                <a:latin typeface="Roboto Mono"/>
                <a:ea typeface="Roboto Mono"/>
                <a:cs typeface="Roboto Mono"/>
                <a:sym typeface="Roboto Mono"/>
              </a:endParaRPr>
            </a:p>
          </p:txBody>
        </p:sp>
      </p:grpSp>
      <p:grpSp>
        <p:nvGrpSpPr>
          <p:cNvPr id="245" name="Google Shape;245;p32"/>
          <p:cNvGrpSpPr/>
          <p:nvPr/>
        </p:nvGrpSpPr>
        <p:grpSpPr>
          <a:xfrm>
            <a:off x="2558871" y="4554380"/>
            <a:ext cx="3823114" cy="719652"/>
            <a:chOff x="5321885" y="4678198"/>
            <a:chExt cx="3537300" cy="719652"/>
          </a:xfrm>
        </p:grpSpPr>
        <p:sp>
          <p:nvSpPr>
            <p:cNvPr id="246" name="Google Shape;246;p32"/>
            <p:cNvSpPr txBox="1"/>
            <p:nvPr/>
          </p:nvSpPr>
          <p:spPr>
            <a:xfrm>
              <a:off x="5321892" y="4678198"/>
              <a:ext cx="1830680"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accent1"/>
                  </a:solidFill>
                  <a:latin typeface="Arial"/>
                  <a:ea typeface="Arial"/>
                  <a:cs typeface="Arial"/>
                  <a:sym typeface="Arial"/>
                </a:rPr>
                <a:t>Step 2</a:t>
              </a:r>
              <a:endParaRPr b="1" i="0" sz="2700" u="none" cap="none" strike="noStrike">
                <a:solidFill>
                  <a:schemeClr val="accent1"/>
                </a:solidFill>
                <a:latin typeface="Arial"/>
                <a:ea typeface="Arial"/>
                <a:cs typeface="Arial"/>
                <a:sym typeface="Arial"/>
              </a:endParaRPr>
            </a:p>
          </p:txBody>
        </p:sp>
        <p:sp>
          <p:nvSpPr>
            <p:cNvPr id="247" name="Google Shape;247;p32"/>
            <p:cNvSpPr txBox="1"/>
            <p:nvPr/>
          </p:nvSpPr>
          <p:spPr>
            <a:xfrm>
              <a:off x="5321885" y="5120950"/>
              <a:ext cx="3537300" cy="276900"/>
            </a:xfrm>
            <a:prstGeom prst="rect">
              <a:avLst/>
            </a:prstGeom>
            <a:noFill/>
            <a:ln>
              <a:noFill/>
            </a:ln>
          </p:spPr>
          <p:txBody>
            <a:bodyPr anchorCtr="0" anchor="t" bIns="45700" lIns="91425" spcFirstLastPara="1" rIns="91425" wrap="square" tIns="45700">
              <a:spAutoFit/>
            </a:bodyPr>
            <a:lstStyle/>
            <a:p>
              <a:pPr indent="-304800" lvl="0" marL="457200" rtl="0" algn="l">
                <a:spcBef>
                  <a:spcPts val="0"/>
                </a:spcBef>
                <a:spcAft>
                  <a:spcPts val="0"/>
                </a:spcAft>
                <a:buClr>
                  <a:schemeClr val="dk1"/>
                </a:buClr>
                <a:buSzPts val="1200"/>
                <a:buFont typeface="Roboto Mono"/>
                <a:buChar char="●"/>
              </a:pPr>
              <a:r>
                <a:rPr lang="en-US" sz="1200">
                  <a:solidFill>
                    <a:schemeClr val="dk1"/>
                  </a:solidFill>
                  <a:latin typeface="Roboto Mono"/>
                  <a:ea typeface="Roboto Mono"/>
                  <a:cs typeface="Roboto Mono"/>
                  <a:sym typeface="Roboto Mono"/>
                </a:rPr>
                <a:t>Data Preprocessing</a:t>
              </a:r>
              <a:endParaRPr sz="1200">
                <a:solidFill>
                  <a:schemeClr val="dk1"/>
                </a:solidFill>
                <a:latin typeface="Roboto Mono"/>
                <a:ea typeface="Roboto Mono"/>
                <a:cs typeface="Roboto Mono"/>
                <a:sym typeface="Roboto Mono"/>
              </a:endParaRPr>
            </a:p>
          </p:txBody>
        </p:sp>
      </p:grpSp>
      <p:grpSp>
        <p:nvGrpSpPr>
          <p:cNvPr id="248" name="Google Shape;248;p32"/>
          <p:cNvGrpSpPr/>
          <p:nvPr/>
        </p:nvGrpSpPr>
        <p:grpSpPr>
          <a:xfrm>
            <a:off x="7102022" y="4554382"/>
            <a:ext cx="3760079" cy="719643"/>
            <a:chOff x="8015502" y="4678198"/>
            <a:chExt cx="2093702" cy="719643"/>
          </a:xfrm>
        </p:grpSpPr>
        <p:sp>
          <p:nvSpPr>
            <p:cNvPr id="249" name="Google Shape;249;p32"/>
            <p:cNvSpPr txBox="1"/>
            <p:nvPr/>
          </p:nvSpPr>
          <p:spPr>
            <a:xfrm>
              <a:off x="8015502" y="4678198"/>
              <a:ext cx="1830680"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accent3"/>
                  </a:solidFill>
                  <a:latin typeface="Arial"/>
                  <a:ea typeface="Arial"/>
                  <a:cs typeface="Arial"/>
                  <a:sym typeface="Arial"/>
                </a:rPr>
                <a:t>Step 4</a:t>
              </a:r>
              <a:endParaRPr b="1" i="0" sz="2700" u="none" cap="none" strike="noStrike">
                <a:solidFill>
                  <a:schemeClr val="accent3"/>
                </a:solidFill>
                <a:latin typeface="Arial"/>
                <a:ea typeface="Arial"/>
                <a:cs typeface="Arial"/>
                <a:sym typeface="Arial"/>
              </a:endParaRPr>
            </a:p>
          </p:txBody>
        </p:sp>
        <p:sp>
          <p:nvSpPr>
            <p:cNvPr id="250" name="Google Shape;250;p32"/>
            <p:cNvSpPr txBox="1"/>
            <p:nvPr/>
          </p:nvSpPr>
          <p:spPr>
            <a:xfrm>
              <a:off x="8015504" y="5120941"/>
              <a:ext cx="2093700" cy="2769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600"/>
                </a:spcBef>
                <a:spcAft>
                  <a:spcPts val="0"/>
                </a:spcAft>
                <a:buClr>
                  <a:srgbClr val="212121"/>
                </a:buClr>
                <a:buSzPts val="1200"/>
                <a:buFont typeface="Roboto Mono"/>
                <a:buChar char="●"/>
              </a:pPr>
              <a:r>
                <a:rPr lang="en-US" sz="1200">
                  <a:solidFill>
                    <a:srgbClr val="212121"/>
                  </a:solidFill>
                  <a:latin typeface="Roboto Mono"/>
                  <a:ea typeface="Roboto Mono"/>
                  <a:cs typeface="Roboto Mono"/>
                  <a:sym typeface="Roboto Mono"/>
                </a:rPr>
                <a:t>Model Deployment</a:t>
              </a:r>
              <a:endParaRPr sz="1200">
                <a:solidFill>
                  <a:srgbClr val="3F3F3F"/>
                </a:solidFill>
                <a:latin typeface="Roboto Mono"/>
                <a:ea typeface="Roboto Mono"/>
                <a:cs typeface="Roboto Mono"/>
                <a:sym typeface="Roboto Mono"/>
              </a:endParaRPr>
            </a:p>
          </p:txBody>
        </p:sp>
      </p:grpSp>
      <p:sp>
        <p:nvSpPr>
          <p:cNvPr id="251" name="Google Shape;251;p32"/>
          <p:cNvSpPr/>
          <p:nvPr/>
        </p:nvSpPr>
        <p:spPr>
          <a:xfrm>
            <a:off x="739546"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2" name="Google Shape;252;p32"/>
          <p:cNvSpPr/>
          <p:nvPr/>
        </p:nvSpPr>
        <p:spPr>
          <a:xfrm>
            <a:off x="1027527"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3" name="Google Shape;253;p32"/>
          <p:cNvSpPr/>
          <p:nvPr/>
        </p:nvSpPr>
        <p:spPr>
          <a:xfrm>
            <a:off x="1823985"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4" name="Google Shape;254;p32"/>
          <p:cNvSpPr/>
          <p:nvPr/>
        </p:nvSpPr>
        <p:spPr>
          <a:xfrm>
            <a:off x="2399947"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5" name="Google Shape;255;p32"/>
          <p:cNvSpPr/>
          <p:nvPr/>
        </p:nvSpPr>
        <p:spPr>
          <a:xfrm>
            <a:off x="2687928"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6" name="Google Shape;256;p32"/>
          <p:cNvSpPr/>
          <p:nvPr/>
        </p:nvSpPr>
        <p:spPr>
          <a:xfrm>
            <a:off x="2975909"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7" name="Google Shape;257;p32"/>
          <p:cNvSpPr/>
          <p:nvPr/>
        </p:nvSpPr>
        <p:spPr>
          <a:xfrm>
            <a:off x="3772367"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8" name="Google Shape;258;p32"/>
          <p:cNvSpPr/>
          <p:nvPr/>
        </p:nvSpPr>
        <p:spPr>
          <a:xfrm>
            <a:off x="4348329"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59" name="Google Shape;259;p32"/>
          <p:cNvSpPr/>
          <p:nvPr/>
        </p:nvSpPr>
        <p:spPr>
          <a:xfrm>
            <a:off x="4636310"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0" name="Google Shape;260;p32"/>
          <p:cNvSpPr/>
          <p:nvPr/>
        </p:nvSpPr>
        <p:spPr>
          <a:xfrm>
            <a:off x="4924291"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1" name="Google Shape;261;p32"/>
          <p:cNvSpPr/>
          <p:nvPr/>
        </p:nvSpPr>
        <p:spPr>
          <a:xfrm>
            <a:off x="5720749"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2" name="Google Shape;262;p32"/>
          <p:cNvSpPr/>
          <p:nvPr/>
        </p:nvSpPr>
        <p:spPr>
          <a:xfrm>
            <a:off x="6296711"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3" name="Google Shape;263;p32"/>
          <p:cNvSpPr/>
          <p:nvPr/>
        </p:nvSpPr>
        <p:spPr>
          <a:xfrm>
            <a:off x="6584692"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4" name="Google Shape;264;p32"/>
          <p:cNvSpPr/>
          <p:nvPr/>
        </p:nvSpPr>
        <p:spPr>
          <a:xfrm>
            <a:off x="6872673"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5" name="Google Shape;265;p32"/>
          <p:cNvSpPr/>
          <p:nvPr/>
        </p:nvSpPr>
        <p:spPr>
          <a:xfrm>
            <a:off x="7669131"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6" name="Google Shape;266;p32"/>
          <p:cNvSpPr/>
          <p:nvPr/>
        </p:nvSpPr>
        <p:spPr>
          <a:xfrm>
            <a:off x="8245093"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7" name="Google Shape;267;p32"/>
          <p:cNvSpPr/>
          <p:nvPr/>
        </p:nvSpPr>
        <p:spPr>
          <a:xfrm>
            <a:off x="8533074"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8" name="Google Shape;268;p32"/>
          <p:cNvSpPr/>
          <p:nvPr/>
        </p:nvSpPr>
        <p:spPr>
          <a:xfrm>
            <a:off x="8821055"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69" name="Google Shape;269;p32"/>
          <p:cNvSpPr/>
          <p:nvPr/>
        </p:nvSpPr>
        <p:spPr>
          <a:xfrm>
            <a:off x="9598057"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270" name="Google Shape;270;p32"/>
          <p:cNvGrpSpPr/>
          <p:nvPr/>
        </p:nvGrpSpPr>
        <p:grpSpPr>
          <a:xfrm>
            <a:off x="10793521" y="3428675"/>
            <a:ext cx="622574" cy="976543"/>
            <a:chOff x="6579286" y="4258219"/>
            <a:chExt cx="622574" cy="976543"/>
          </a:xfrm>
        </p:grpSpPr>
        <p:sp>
          <p:nvSpPr>
            <p:cNvPr id="271" name="Google Shape;271;p32"/>
            <p:cNvSpPr/>
            <p:nvPr/>
          </p:nvSpPr>
          <p:spPr>
            <a:xfrm rot="2624939">
              <a:off x="6546734" y="4469326"/>
              <a:ext cx="682842" cy="180000"/>
            </a:xfrm>
            <a:prstGeom prst="roundRect">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2" name="Google Shape;272;p32"/>
            <p:cNvSpPr/>
            <p:nvPr/>
          </p:nvSpPr>
          <p:spPr>
            <a:xfrm rot="-2700000">
              <a:off x="6555378" y="4839702"/>
              <a:ext cx="682842" cy="180000"/>
            </a:xfrm>
            <a:prstGeom prst="roundRect">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sp>
        <p:nvSpPr>
          <p:cNvPr id="273" name="Google Shape;273;p32"/>
          <p:cNvSpPr/>
          <p:nvPr/>
        </p:nvSpPr>
        <p:spPr>
          <a:xfrm>
            <a:off x="10174019"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4" name="Google Shape;274;p32"/>
          <p:cNvSpPr/>
          <p:nvPr/>
        </p:nvSpPr>
        <p:spPr>
          <a:xfrm>
            <a:off x="10462000"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5" name="Google Shape;275;p32"/>
          <p:cNvSpPr/>
          <p:nvPr/>
        </p:nvSpPr>
        <p:spPr>
          <a:xfrm>
            <a:off x="10749975"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6" name="Google Shape;276;p32"/>
          <p:cNvSpPr/>
          <p:nvPr/>
        </p:nvSpPr>
        <p:spPr>
          <a:xfrm>
            <a:off x="2111966"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7" name="Google Shape;277;p32"/>
          <p:cNvSpPr/>
          <p:nvPr/>
        </p:nvSpPr>
        <p:spPr>
          <a:xfrm>
            <a:off x="4060348"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8" name="Google Shape;278;p32"/>
          <p:cNvSpPr/>
          <p:nvPr/>
        </p:nvSpPr>
        <p:spPr>
          <a:xfrm>
            <a:off x="6008730"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79" name="Google Shape;279;p32"/>
          <p:cNvSpPr/>
          <p:nvPr/>
        </p:nvSpPr>
        <p:spPr>
          <a:xfrm>
            <a:off x="7957112"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280" name="Google Shape;280;p32"/>
          <p:cNvSpPr/>
          <p:nvPr/>
        </p:nvSpPr>
        <p:spPr>
          <a:xfrm>
            <a:off x="9886038" y="3804265"/>
            <a:ext cx="216024" cy="21602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nvSpPr>
        <p:spPr>
          <a:xfrm>
            <a:off x="262300" y="5052325"/>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sp>
        <p:nvSpPr>
          <p:cNvPr id="287" name="Google Shape;287;p33"/>
          <p:cNvSpPr txBox="1"/>
          <p:nvPr/>
        </p:nvSpPr>
        <p:spPr>
          <a:xfrm>
            <a:off x="3304050" y="344200"/>
            <a:ext cx="5583900" cy="5232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lang="en-US" sz="2800">
                <a:solidFill>
                  <a:schemeClr val="lt1"/>
                </a:solidFill>
              </a:rPr>
              <a:t>Quick Look at Our Dataset</a:t>
            </a:r>
            <a:endParaRPr b="1" i="0" sz="2800" u="none" cap="none" strike="noStrike">
              <a:solidFill>
                <a:schemeClr val="lt1"/>
              </a:solidFill>
              <a:latin typeface="Arial"/>
              <a:ea typeface="Arial"/>
              <a:cs typeface="Arial"/>
              <a:sym typeface="Arial"/>
            </a:endParaRPr>
          </a:p>
        </p:txBody>
      </p:sp>
      <p:pic>
        <p:nvPicPr>
          <p:cNvPr id="288" name="Google Shape;288;p33"/>
          <p:cNvPicPr preferRelativeResize="0"/>
          <p:nvPr/>
        </p:nvPicPr>
        <p:blipFill>
          <a:blip r:embed="rId3">
            <a:alphaModFix/>
          </a:blip>
          <a:stretch>
            <a:fillRect/>
          </a:stretch>
        </p:blipFill>
        <p:spPr>
          <a:xfrm>
            <a:off x="460188" y="1172200"/>
            <a:ext cx="11271624" cy="3880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nvSpPr>
        <p:spPr>
          <a:xfrm>
            <a:off x="262300" y="5667550"/>
            <a:ext cx="2844000" cy="9234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STEP 1</a:t>
            </a:r>
            <a:endParaRPr b="1" i="0" sz="5400" u="none" cap="none" strike="noStrike">
              <a:solidFill>
                <a:schemeClr val="lt1"/>
              </a:solidFill>
              <a:latin typeface="Arial"/>
              <a:ea typeface="Arial"/>
              <a:cs typeface="Arial"/>
              <a:sym typeface="Arial"/>
            </a:endParaRPr>
          </a:p>
        </p:txBody>
      </p:sp>
      <p:pic>
        <p:nvPicPr>
          <p:cNvPr id="294" name="Google Shape;294;p34"/>
          <p:cNvPicPr preferRelativeResize="0"/>
          <p:nvPr/>
        </p:nvPicPr>
        <p:blipFill>
          <a:blip r:embed="rId3">
            <a:alphaModFix/>
          </a:blip>
          <a:stretch>
            <a:fillRect/>
          </a:stretch>
        </p:blipFill>
        <p:spPr>
          <a:xfrm>
            <a:off x="207700" y="251950"/>
            <a:ext cx="5888300" cy="4992250"/>
          </a:xfrm>
          <a:prstGeom prst="rect">
            <a:avLst/>
          </a:prstGeom>
          <a:noFill/>
          <a:ln>
            <a:noFill/>
          </a:ln>
        </p:spPr>
      </p:pic>
      <p:pic>
        <p:nvPicPr>
          <p:cNvPr id="295" name="Google Shape;295;p34"/>
          <p:cNvPicPr preferRelativeResize="0"/>
          <p:nvPr/>
        </p:nvPicPr>
        <p:blipFill>
          <a:blip r:embed="rId4">
            <a:alphaModFix/>
          </a:blip>
          <a:stretch>
            <a:fillRect/>
          </a:stretch>
        </p:blipFill>
        <p:spPr>
          <a:xfrm>
            <a:off x="6096000" y="251950"/>
            <a:ext cx="5791200" cy="499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ALLPPT-404">
      <a:dk1>
        <a:srgbClr val="000000"/>
      </a:dk1>
      <a:lt1>
        <a:srgbClr val="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413">
      <a:dk1>
        <a:srgbClr val="000000"/>
      </a:dk1>
      <a:lt1>
        <a:srgbClr val="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LLPPT-413">
      <a:dk1>
        <a:srgbClr val="000000"/>
      </a:dk1>
      <a:lt1>
        <a:srgbClr val="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